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notesSlides/notesSlide1.xml" ContentType="application/vnd.openxmlformats-officedocument.presentationml.notesSlide+xml"/>
  <Default Extension="png" ContentType="image/png"/>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9"/>
  </p:notesMasterIdLst>
  <p:sldIdLst>
    <p:sldId id="315" r:id="rId2"/>
    <p:sldId id="539" r:id="rId3"/>
    <p:sldId id="544" r:id="rId4"/>
    <p:sldId id="547" r:id="rId5"/>
    <p:sldId id="550" r:id="rId6"/>
    <p:sldId id="551" r:id="rId7"/>
    <p:sldId id="555" r:id="rId8"/>
    <p:sldId id="554" r:id="rId9"/>
    <p:sldId id="553" r:id="rId10"/>
    <p:sldId id="552" r:id="rId11"/>
    <p:sldId id="558" r:id="rId12"/>
    <p:sldId id="557" r:id="rId13"/>
    <p:sldId id="561" r:id="rId14"/>
    <p:sldId id="564" r:id="rId15"/>
    <p:sldId id="563" r:id="rId16"/>
    <p:sldId id="562" r:id="rId17"/>
    <p:sldId id="556" r:id="rId18"/>
    <p:sldId id="560" r:id="rId19"/>
    <p:sldId id="567" r:id="rId20"/>
    <p:sldId id="570" r:id="rId21"/>
    <p:sldId id="569" r:id="rId22"/>
    <p:sldId id="574" r:id="rId23"/>
    <p:sldId id="573" r:id="rId24"/>
    <p:sldId id="572" r:id="rId25"/>
    <p:sldId id="577" r:id="rId26"/>
    <p:sldId id="576" r:id="rId27"/>
    <p:sldId id="575" r:id="rId28"/>
    <p:sldId id="571" r:id="rId29"/>
    <p:sldId id="578" r:id="rId30"/>
    <p:sldId id="581" r:id="rId31"/>
    <p:sldId id="580" r:id="rId32"/>
    <p:sldId id="579" r:id="rId33"/>
    <p:sldId id="584" r:id="rId34"/>
    <p:sldId id="583" r:id="rId35"/>
    <p:sldId id="582" r:id="rId36"/>
    <p:sldId id="588" r:id="rId37"/>
    <p:sldId id="587" r:id="rId38"/>
    <p:sldId id="586" r:id="rId39"/>
    <p:sldId id="590" r:id="rId40"/>
    <p:sldId id="589" r:id="rId41"/>
    <p:sldId id="593" r:id="rId42"/>
    <p:sldId id="592" r:id="rId43"/>
    <p:sldId id="591" r:id="rId44"/>
    <p:sldId id="595" r:id="rId45"/>
    <p:sldId id="585" r:id="rId46"/>
    <p:sldId id="596" r:id="rId47"/>
    <p:sldId id="537" r:id="rId48"/>
  </p:sldIdLst>
  <p:sldSz cx="12241213" cy="7200900"/>
  <p:notesSz cx="6858000" cy="9144000"/>
  <p:custDataLst>
    <p:tags r:id="rId50"/>
  </p:custDataLst>
  <p:defaultTextStyle>
    <a:defPPr>
      <a:defRPr lang="zh-CN"/>
    </a:defPPr>
    <a:lvl1pPr marL="0" algn="l" defTabSz="1243982" rtl="0" eaLnBrk="1" latinLnBrk="0" hangingPunct="1">
      <a:defRPr sz="2500" kern="1200">
        <a:solidFill>
          <a:schemeClr val="tx1"/>
        </a:solidFill>
        <a:latin typeface="+mn-lt"/>
        <a:ea typeface="+mn-ea"/>
        <a:cs typeface="+mn-cs"/>
      </a:defRPr>
    </a:lvl1pPr>
    <a:lvl2pPr marL="621990" algn="l" defTabSz="1243982" rtl="0" eaLnBrk="1" latinLnBrk="0" hangingPunct="1">
      <a:defRPr sz="2500" kern="1200">
        <a:solidFill>
          <a:schemeClr val="tx1"/>
        </a:solidFill>
        <a:latin typeface="+mn-lt"/>
        <a:ea typeface="+mn-ea"/>
        <a:cs typeface="+mn-cs"/>
      </a:defRPr>
    </a:lvl2pPr>
    <a:lvl3pPr marL="1243982" algn="l" defTabSz="1243982" rtl="0" eaLnBrk="1" latinLnBrk="0" hangingPunct="1">
      <a:defRPr sz="2500" kern="1200">
        <a:solidFill>
          <a:schemeClr val="tx1"/>
        </a:solidFill>
        <a:latin typeface="+mn-lt"/>
        <a:ea typeface="+mn-ea"/>
        <a:cs typeface="+mn-cs"/>
      </a:defRPr>
    </a:lvl3pPr>
    <a:lvl4pPr marL="1865972" algn="l" defTabSz="1243982" rtl="0" eaLnBrk="1" latinLnBrk="0" hangingPunct="1">
      <a:defRPr sz="2500" kern="1200">
        <a:solidFill>
          <a:schemeClr val="tx1"/>
        </a:solidFill>
        <a:latin typeface="+mn-lt"/>
        <a:ea typeface="+mn-ea"/>
        <a:cs typeface="+mn-cs"/>
      </a:defRPr>
    </a:lvl4pPr>
    <a:lvl5pPr marL="2487964" algn="l" defTabSz="1243982" rtl="0" eaLnBrk="1" latinLnBrk="0" hangingPunct="1">
      <a:defRPr sz="2500" kern="1200">
        <a:solidFill>
          <a:schemeClr val="tx1"/>
        </a:solidFill>
        <a:latin typeface="+mn-lt"/>
        <a:ea typeface="+mn-ea"/>
        <a:cs typeface="+mn-cs"/>
      </a:defRPr>
    </a:lvl5pPr>
    <a:lvl6pPr marL="3109954" algn="l" defTabSz="1243982" rtl="0" eaLnBrk="1" latinLnBrk="0" hangingPunct="1">
      <a:defRPr sz="2500" kern="1200">
        <a:solidFill>
          <a:schemeClr val="tx1"/>
        </a:solidFill>
        <a:latin typeface="+mn-lt"/>
        <a:ea typeface="+mn-ea"/>
        <a:cs typeface="+mn-cs"/>
      </a:defRPr>
    </a:lvl6pPr>
    <a:lvl7pPr marL="3731945" algn="l" defTabSz="1243982" rtl="0" eaLnBrk="1" latinLnBrk="0" hangingPunct="1">
      <a:defRPr sz="2500" kern="1200">
        <a:solidFill>
          <a:schemeClr val="tx1"/>
        </a:solidFill>
        <a:latin typeface="+mn-lt"/>
        <a:ea typeface="+mn-ea"/>
        <a:cs typeface="+mn-cs"/>
      </a:defRPr>
    </a:lvl7pPr>
    <a:lvl8pPr marL="4353936" algn="l" defTabSz="1243982" rtl="0" eaLnBrk="1" latinLnBrk="0" hangingPunct="1">
      <a:defRPr sz="2500" kern="1200">
        <a:solidFill>
          <a:schemeClr val="tx1"/>
        </a:solidFill>
        <a:latin typeface="+mn-lt"/>
        <a:ea typeface="+mn-ea"/>
        <a:cs typeface="+mn-cs"/>
      </a:defRPr>
    </a:lvl8pPr>
    <a:lvl9pPr marL="4975927" algn="l" defTabSz="1243982" rtl="0" eaLnBrk="1" latinLnBrk="0" hangingPunct="1">
      <a:defRPr sz="25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0"/>
      </p:ext>
    </p:extLst>
  </p:showPr>
  <p:clrMru>
    <a:srgbClr val="FF66FF"/>
    <a:srgbClr val="0303EB"/>
    <a:srgbClr val="00AEEE"/>
    <a:srgbClr val="F3F3F3"/>
    <a:srgbClr val="01AEEE"/>
    <a:srgbClr val="080808"/>
    <a:srgbClr val="72CD4F"/>
    <a:srgbClr val="FE9800"/>
    <a:srgbClr val="FFCC66"/>
    <a:srgbClr val="FFCC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D113A9D2-9D6B-4929-AA2D-F23B5EE8CBE7}" styleName="主题样式 2 - 强调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B4B98B0-60AC-42C2-AFA5-B58CD77FA1E5}" styleName="浅色样式 1 - 强调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浅色样式 2 - 强调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中度样式 4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2DE63D5-997A-4646-A377-4702673A728D}" styleName="浅色样式 2 - 强调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8799B23B-EC83-4686-B30A-512413B5E67A}" styleName="浅色样式 3 - 强调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浅色样式 3 - 强调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726" autoAdjust="0"/>
    <p:restoredTop sz="95529" autoAdjust="0"/>
  </p:normalViewPr>
  <p:slideViewPr>
    <p:cSldViewPr>
      <p:cViewPr varScale="1">
        <p:scale>
          <a:sx n="77" d="100"/>
          <a:sy n="77" d="100"/>
        </p:scale>
        <p:origin x="-522" y="-96"/>
      </p:cViewPr>
      <p:guideLst>
        <p:guide orient="horz" pos="2269"/>
        <p:guide pos="3856"/>
      </p:guideLst>
    </p:cSldViewPr>
  </p:slideViewPr>
  <p:outlineViewPr>
    <p:cViewPr>
      <p:scale>
        <a:sx n="33" d="100"/>
        <a:sy n="33" d="100"/>
      </p:scale>
      <p:origin x="0" y="-864"/>
    </p:cViewPr>
  </p:outlineViewPr>
  <p:notesTextViewPr>
    <p:cViewPr>
      <p:scale>
        <a:sx n="100" d="100"/>
        <a:sy n="100" d="100"/>
      </p:scale>
      <p:origin x="0" y="0"/>
    </p:cViewPr>
  </p:notesTextViewPr>
  <p:sorterViewPr>
    <p:cViewPr>
      <p:scale>
        <a:sx n="100" d="100"/>
        <a:sy n="100" d="100"/>
      </p:scale>
      <p:origin x="0" y="-289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D1ED5F-AB97-47B5-9F7B-ACDF41A6E0FD}" type="datetimeFigureOut">
              <a:rPr lang="zh-CN" altLang="en-US" smtClean="0"/>
              <a:pPr/>
              <a:t>2019/5/11</a:t>
            </a:fld>
            <a:endParaRPr lang="zh-CN" altLang="en-US"/>
          </a:p>
        </p:txBody>
      </p:sp>
      <p:sp>
        <p:nvSpPr>
          <p:cNvPr id="4" name="幻灯片图像占位符 3"/>
          <p:cNvSpPr>
            <a:spLocks noGrp="1" noRot="1" noChangeAspect="1"/>
          </p:cNvSpPr>
          <p:nvPr>
            <p:ph type="sldImg" idx="2"/>
          </p:nvPr>
        </p:nvSpPr>
        <p:spPr>
          <a:xfrm>
            <a:off x="514350" y="685800"/>
            <a:ext cx="58293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036312-6A05-4643-B813-780AEBCA5446}" type="slidenum">
              <a:rPr lang="zh-CN" altLang="en-US" smtClean="0"/>
              <a:pPr/>
              <a:t>‹#›</a:t>
            </a:fld>
            <a:endParaRPr lang="zh-CN" altLang="en-US"/>
          </a:p>
        </p:txBody>
      </p:sp>
    </p:spTree>
    <p:extLst>
      <p:ext uri="{BB962C8B-B14F-4D97-AF65-F5344CB8AC3E}">
        <p14:creationId xmlns:p14="http://schemas.microsoft.com/office/powerpoint/2010/main" xmlns="" val="1317660139"/>
      </p:ext>
    </p:extLst>
  </p:cSld>
  <p:clrMap bg1="lt1" tx1="dk1" bg2="lt2" tx2="dk2" accent1="accent1" accent2="accent2" accent3="accent3" accent4="accent4" accent5="accent5" accent6="accent6" hlink="hlink" folHlink="folHlink"/>
  <p:notesStyle>
    <a:lvl1pPr marL="0" algn="l" defTabSz="1243982" rtl="0" eaLnBrk="1" latinLnBrk="0" hangingPunct="1">
      <a:defRPr sz="1500" kern="1200">
        <a:solidFill>
          <a:schemeClr val="tx1"/>
        </a:solidFill>
        <a:latin typeface="+mn-lt"/>
        <a:ea typeface="+mn-ea"/>
        <a:cs typeface="+mn-cs"/>
      </a:defRPr>
    </a:lvl1pPr>
    <a:lvl2pPr marL="621990" algn="l" defTabSz="1243982" rtl="0" eaLnBrk="1" latinLnBrk="0" hangingPunct="1">
      <a:defRPr sz="1500" kern="1200">
        <a:solidFill>
          <a:schemeClr val="tx1"/>
        </a:solidFill>
        <a:latin typeface="+mn-lt"/>
        <a:ea typeface="+mn-ea"/>
        <a:cs typeface="+mn-cs"/>
      </a:defRPr>
    </a:lvl2pPr>
    <a:lvl3pPr marL="1243982" algn="l" defTabSz="1243982" rtl="0" eaLnBrk="1" latinLnBrk="0" hangingPunct="1">
      <a:defRPr sz="1500" kern="1200">
        <a:solidFill>
          <a:schemeClr val="tx1"/>
        </a:solidFill>
        <a:latin typeface="+mn-lt"/>
        <a:ea typeface="+mn-ea"/>
        <a:cs typeface="+mn-cs"/>
      </a:defRPr>
    </a:lvl3pPr>
    <a:lvl4pPr marL="1865972" algn="l" defTabSz="1243982" rtl="0" eaLnBrk="1" latinLnBrk="0" hangingPunct="1">
      <a:defRPr sz="1500" kern="1200">
        <a:solidFill>
          <a:schemeClr val="tx1"/>
        </a:solidFill>
        <a:latin typeface="+mn-lt"/>
        <a:ea typeface="+mn-ea"/>
        <a:cs typeface="+mn-cs"/>
      </a:defRPr>
    </a:lvl4pPr>
    <a:lvl5pPr marL="2487964" algn="l" defTabSz="1243982" rtl="0" eaLnBrk="1" latinLnBrk="0" hangingPunct="1">
      <a:defRPr sz="1500" kern="1200">
        <a:solidFill>
          <a:schemeClr val="tx1"/>
        </a:solidFill>
        <a:latin typeface="+mn-lt"/>
        <a:ea typeface="+mn-ea"/>
        <a:cs typeface="+mn-cs"/>
      </a:defRPr>
    </a:lvl5pPr>
    <a:lvl6pPr marL="3109954" algn="l" defTabSz="1243982" rtl="0" eaLnBrk="1" latinLnBrk="0" hangingPunct="1">
      <a:defRPr sz="1500" kern="1200">
        <a:solidFill>
          <a:schemeClr val="tx1"/>
        </a:solidFill>
        <a:latin typeface="+mn-lt"/>
        <a:ea typeface="+mn-ea"/>
        <a:cs typeface="+mn-cs"/>
      </a:defRPr>
    </a:lvl6pPr>
    <a:lvl7pPr marL="3731945" algn="l" defTabSz="1243982" rtl="0" eaLnBrk="1" latinLnBrk="0" hangingPunct="1">
      <a:defRPr sz="1500" kern="1200">
        <a:solidFill>
          <a:schemeClr val="tx1"/>
        </a:solidFill>
        <a:latin typeface="+mn-lt"/>
        <a:ea typeface="+mn-ea"/>
        <a:cs typeface="+mn-cs"/>
      </a:defRPr>
    </a:lvl7pPr>
    <a:lvl8pPr marL="4353936" algn="l" defTabSz="1243982" rtl="0" eaLnBrk="1" latinLnBrk="0" hangingPunct="1">
      <a:defRPr sz="1500" kern="1200">
        <a:solidFill>
          <a:schemeClr val="tx1"/>
        </a:solidFill>
        <a:latin typeface="+mn-lt"/>
        <a:ea typeface="+mn-ea"/>
        <a:cs typeface="+mn-cs"/>
      </a:defRPr>
    </a:lvl8pPr>
    <a:lvl9pPr marL="4975927" algn="l" defTabSz="1243982" rtl="0" eaLnBrk="1" latinLnBrk="0" hangingPunct="1">
      <a:defRPr sz="15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514350" y="685800"/>
            <a:ext cx="58293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1</a:t>
            </a:fld>
            <a:endParaRPr lang="zh-CN" altLang="en-US"/>
          </a:p>
        </p:txBody>
      </p:sp>
    </p:spTree>
    <p:extLst>
      <p:ext uri="{BB962C8B-B14F-4D97-AF65-F5344CB8AC3E}">
        <p14:creationId xmlns:p14="http://schemas.microsoft.com/office/powerpoint/2010/main" xmlns="" val="5453928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514350" y="685800"/>
            <a:ext cx="58293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2</a:t>
            </a:fld>
            <a:endParaRPr lang="zh-CN" altLang="en-US"/>
          </a:p>
        </p:txBody>
      </p:sp>
    </p:spTree>
    <p:extLst>
      <p:ext uri="{BB962C8B-B14F-4D97-AF65-F5344CB8AC3E}">
        <p14:creationId xmlns:p14="http://schemas.microsoft.com/office/powerpoint/2010/main" xmlns="" val="5453928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514350" y="685800"/>
            <a:ext cx="58293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47</a:t>
            </a:fld>
            <a:endParaRPr lang="zh-CN" altLang="en-US"/>
          </a:p>
        </p:txBody>
      </p:sp>
    </p:spTree>
    <p:extLst>
      <p:ext uri="{BB962C8B-B14F-4D97-AF65-F5344CB8AC3E}">
        <p14:creationId xmlns:p14="http://schemas.microsoft.com/office/powerpoint/2010/main" xmlns="" val="7154370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2019/5/11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cxnSp>
        <p:nvCxnSpPr>
          <p:cNvPr id="3" name="直接连接符 2"/>
          <p:cNvCxnSpPr/>
          <p:nvPr userDrawn="1"/>
        </p:nvCxnSpPr>
        <p:spPr>
          <a:xfrm>
            <a:off x="1011502" y="875557"/>
            <a:ext cx="10507405"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userDrawn="1"/>
        </p:nvGrpSpPr>
        <p:grpSpPr>
          <a:xfrm>
            <a:off x="336716" y="291205"/>
            <a:ext cx="578389" cy="587343"/>
            <a:chOff x="298460" y="987574"/>
            <a:chExt cx="288032" cy="279687"/>
          </a:xfrm>
        </p:grpSpPr>
        <p:sp>
          <p:nvSpPr>
            <p:cNvPr id="5" name="矩形 4"/>
            <p:cNvSpPr/>
            <p:nvPr/>
          </p:nvSpPr>
          <p:spPr>
            <a:xfrm>
              <a:off x="298460" y="987574"/>
              <a:ext cx="216024" cy="216024"/>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406472" y="1087241"/>
              <a:ext cx="180020" cy="180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userDrawn="1"/>
        </p:nvGrpSpPr>
        <p:grpSpPr>
          <a:xfrm>
            <a:off x="9344038" y="293364"/>
            <a:ext cx="439701" cy="459830"/>
            <a:chOff x="3543574" y="4265651"/>
            <a:chExt cx="414516" cy="414516"/>
          </a:xfrm>
        </p:grpSpPr>
        <p:sp>
          <p:nvSpPr>
            <p:cNvPr id="10" name="椭圆 9"/>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11" name="组合 10"/>
            <p:cNvGrpSpPr/>
            <p:nvPr/>
          </p:nvGrpSpPr>
          <p:grpSpPr>
            <a:xfrm>
              <a:off x="3629640" y="4325788"/>
              <a:ext cx="259976" cy="261734"/>
              <a:chOff x="5042691" y="2273922"/>
              <a:chExt cx="702937" cy="707690"/>
            </a:xfrm>
            <a:solidFill>
              <a:schemeClr val="bg1"/>
            </a:solidFill>
          </p:grpSpPr>
          <p:sp>
            <p:nvSpPr>
              <p:cNvPr id="12"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14" name="组合 13"/>
          <p:cNvGrpSpPr/>
          <p:nvPr userDrawn="1"/>
        </p:nvGrpSpPr>
        <p:grpSpPr>
          <a:xfrm>
            <a:off x="9922427" y="293364"/>
            <a:ext cx="439701" cy="459830"/>
            <a:chOff x="4102125" y="4265651"/>
            <a:chExt cx="414516" cy="414516"/>
          </a:xfrm>
        </p:grpSpPr>
        <p:sp>
          <p:nvSpPr>
            <p:cNvPr id="15" name="椭圆 1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16" name="组合 15"/>
            <p:cNvGrpSpPr/>
            <p:nvPr/>
          </p:nvGrpSpPr>
          <p:grpSpPr>
            <a:xfrm>
              <a:off x="4199233" y="4358783"/>
              <a:ext cx="238761" cy="198211"/>
              <a:chOff x="3132963" y="3140191"/>
              <a:chExt cx="645573" cy="535933"/>
            </a:xfrm>
            <a:solidFill>
              <a:schemeClr val="bg1"/>
            </a:solidFill>
          </p:grpSpPr>
          <p:sp>
            <p:nvSpPr>
              <p:cNvPr id="17"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8"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9"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0"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1"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2"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23" name="组合 22"/>
          <p:cNvGrpSpPr/>
          <p:nvPr userDrawn="1"/>
        </p:nvGrpSpPr>
        <p:grpSpPr>
          <a:xfrm>
            <a:off x="11079206" y="293364"/>
            <a:ext cx="439701" cy="459830"/>
            <a:chOff x="5181486" y="4265651"/>
            <a:chExt cx="414516" cy="414516"/>
          </a:xfrm>
        </p:grpSpPr>
        <p:sp>
          <p:nvSpPr>
            <p:cNvPr id="24" name="椭圆 23"/>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25" name="组合 24"/>
            <p:cNvGrpSpPr/>
            <p:nvPr/>
          </p:nvGrpSpPr>
          <p:grpSpPr>
            <a:xfrm>
              <a:off x="5287222" y="4375239"/>
              <a:ext cx="253419" cy="172633"/>
              <a:chOff x="4895160" y="4287159"/>
              <a:chExt cx="571418" cy="389258"/>
            </a:xfrm>
            <a:solidFill>
              <a:schemeClr val="bg1"/>
            </a:solidFill>
          </p:grpSpPr>
          <p:sp>
            <p:nvSpPr>
              <p:cNvPr id="26"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7"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8"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9"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0"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1"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2"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3"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4"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35" name="组合 34"/>
          <p:cNvGrpSpPr/>
          <p:nvPr userDrawn="1"/>
        </p:nvGrpSpPr>
        <p:grpSpPr>
          <a:xfrm>
            <a:off x="10500817" y="293364"/>
            <a:ext cx="439701" cy="459830"/>
            <a:chOff x="4626437" y="4265651"/>
            <a:chExt cx="414516" cy="414516"/>
          </a:xfrm>
        </p:grpSpPr>
        <p:sp>
          <p:nvSpPr>
            <p:cNvPr id="36" name="椭圆 35"/>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chemeClr val="bg1"/>
                </a:solidFill>
                <a:latin typeface="Calibri"/>
                <a:ea typeface="宋体" panose="02010600030101010101" pitchFamily="2" charset="-122"/>
              </a:endParaRPr>
            </a:p>
          </p:txBody>
        </p:sp>
        <p:grpSp>
          <p:nvGrpSpPr>
            <p:cNvPr id="37" name="组合 36"/>
            <p:cNvGrpSpPr/>
            <p:nvPr/>
          </p:nvGrpSpPr>
          <p:grpSpPr>
            <a:xfrm>
              <a:off x="4710891" y="4356960"/>
              <a:ext cx="232896" cy="199705"/>
              <a:chOff x="3546346" y="2339026"/>
              <a:chExt cx="897787" cy="769842"/>
            </a:xfrm>
            <a:solidFill>
              <a:schemeClr val="bg1"/>
            </a:solidFill>
          </p:grpSpPr>
          <p:sp>
            <p:nvSpPr>
              <p:cNvPr id="38"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9"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0"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1"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2"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3"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4"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69403" y="450017"/>
            <a:ext cx="11017092" cy="675106"/>
          </a:xfrm>
        </p:spPr>
        <p:txBody>
          <a:bodyPr>
            <a:normAutofit/>
          </a:bodyPr>
          <a:lstStyle>
            <a:lvl1pPr>
              <a:defRPr sz="4400" b="0">
                <a:solidFill>
                  <a:schemeClr val="accent1">
                    <a:lumMod val="50000"/>
                  </a:schemeClr>
                </a:solidFill>
                <a:latin typeface="微软雅黑" pitchFamily="34" charset="-122"/>
                <a:ea typeface="微软雅黑" pitchFamily="34" charset="-122"/>
              </a:defRPr>
            </a:lvl1pPr>
          </a:lstStyle>
          <a:p>
            <a:r>
              <a:rPr kumimoji="0" lang="zh-CN" altLang="en-US" dirty="0" smtClean="0"/>
              <a:t>单击此处编辑母版标题样式</a:t>
            </a:r>
            <a:endParaRPr kumimoji="0" lang="en-US" dirty="0"/>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2019/5/11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6" name="等腰三角形 5"/>
          <p:cNvSpPr>
            <a:spLocks noChangeAspect="1"/>
          </p:cNvSpPr>
          <p:nvPr/>
        </p:nvSpPr>
        <p:spPr>
          <a:xfrm rot="5400000">
            <a:off x="588607" y="6773481"/>
            <a:ext cx="200391" cy="161066"/>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111090" tIns="55545" rIns="111090" bIns="55545" anchor="ctr"/>
          <a:lstStyle/>
          <a:p>
            <a:pPr algn="ctr" eaLnBrk="1" latinLnBrk="0" hangingPunct="1"/>
            <a:endParaRPr kumimoji="0" lang="en-US"/>
          </a:p>
        </p:txBody>
      </p:sp>
      <p:cxnSp>
        <p:nvCxnSpPr>
          <p:cNvPr id="8" name="直接连接符 7"/>
          <p:cNvCxnSpPr/>
          <p:nvPr userDrawn="1"/>
        </p:nvCxnSpPr>
        <p:spPr>
          <a:xfrm>
            <a:off x="669403" y="1125124"/>
            <a:ext cx="10902407" cy="1667"/>
          </a:xfrm>
          <a:prstGeom prst="line">
            <a:avLst/>
          </a:prstGeom>
          <a:ln>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15" name="矩形 14"/>
          <p:cNvSpPr/>
          <p:nvPr userDrawn="1"/>
        </p:nvSpPr>
        <p:spPr>
          <a:xfrm>
            <a:off x="10711093" y="600054"/>
            <a:ext cx="918091" cy="400050"/>
          </a:xfrm>
          <a:prstGeom prst="rect">
            <a:avLst/>
          </a:prstGeom>
          <a:blipFill dpi="0" rotWithShape="1">
            <a:blip r:embed="rId2" cstate="print">
              <a:alphaModFix amt="69000"/>
              <a:duotone>
                <a:schemeClr val="accent1">
                  <a:shade val="45000"/>
                  <a:satMod val="135000"/>
                </a:schemeClr>
                <a:prstClr val="white"/>
              </a:duotone>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11090" tIns="55545" rIns="111090" bIns="55545" anchor="ctr"/>
          <a:lstStyle/>
          <a:p>
            <a:pPr algn="ctr">
              <a:defRPr/>
            </a:pPr>
            <a:endParaRPr lang="zh-CN" altLang="en-US"/>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3F3F3">
            <a:alpha val="0"/>
          </a:srgb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12061" y="288370"/>
            <a:ext cx="11017092" cy="1200150"/>
          </a:xfrm>
          <a:prstGeom prst="rect">
            <a:avLst/>
          </a:prstGeom>
        </p:spPr>
        <p:txBody>
          <a:bodyPr vert="horz" lIns="124398" tIns="62199" rIns="124398" bIns="62199"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12061" y="1680213"/>
            <a:ext cx="11017092" cy="4752261"/>
          </a:xfrm>
          <a:prstGeom prst="rect">
            <a:avLst/>
          </a:prstGeom>
        </p:spPr>
        <p:txBody>
          <a:bodyPr vert="horz" lIns="124398" tIns="62199" rIns="124398" bIns="62199"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612060" y="6674168"/>
            <a:ext cx="2856283" cy="383382"/>
          </a:xfrm>
          <a:prstGeom prst="rect">
            <a:avLst/>
          </a:prstGeom>
        </p:spPr>
        <p:txBody>
          <a:bodyPr vert="horz" lIns="124398" tIns="62199" rIns="124398" bIns="62199" rtlCol="0" anchor="ctr"/>
          <a:lstStyle>
            <a:lvl1pPr algn="l">
              <a:defRPr sz="1500">
                <a:solidFill>
                  <a:schemeClr val="tx1">
                    <a:tint val="75000"/>
                  </a:schemeClr>
                </a:solidFill>
              </a:defRPr>
            </a:lvl1pPr>
          </a:lstStyle>
          <a:p>
            <a:fld id="{530820CF-B880-4189-942D-D702A7CBA730}" type="datetimeFigureOut">
              <a:rPr lang="zh-CN" altLang="en-US" smtClean="0"/>
              <a:pPr/>
              <a:t>2019/5/11</a:t>
            </a:fld>
            <a:endParaRPr lang="zh-CN" altLang="en-US"/>
          </a:p>
        </p:txBody>
      </p:sp>
      <p:sp>
        <p:nvSpPr>
          <p:cNvPr id="5" name="页脚占位符 4"/>
          <p:cNvSpPr>
            <a:spLocks noGrp="1"/>
          </p:cNvSpPr>
          <p:nvPr>
            <p:ph type="ftr" sz="quarter" idx="3"/>
          </p:nvPr>
        </p:nvSpPr>
        <p:spPr>
          <a:xfrm>
            <a:off x="4182415" y="6674168"/>
            <a:ext cx="3876385" cy="383382"/>
          </a:xfrm>
          <a:prstGeom prst="rect">
            <a:avLst/>
          </a:prstGeom>
        </p:spPr>
        <p:txBody>
          <a:bodyPr vert="horz" lIns="124398" tIns="62199" rIns="124398" bIns="62199" rtlCol="0" anchor="ctr"/>
          <a:lstStyle>
            <a:lvl1pPr algn="ctr">
              <a:defRPr sz="15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72870" y="6674168"/>
            <a:ext cx="2856283" cy="383382"/>
          </a:xfrm>
          <a:prstGeom prst="rect">
            <a:avLst/>
          </a:prstGeom>
        </p:spPr>
        <p:txBody>
          <a:bodyPr vert="horz" lIns="124398" tIns="62199" rIns="124398" bIns="62199" rtlCol="0" anchor="ctr"/>
          <a:lstStyle>
            <a:lvl1pPr algn="r">
              <a:defRPr sz="15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50" r:id="rId1"/>
    <p:sldLayoutId id="2147483655" r:id="rId2"/>
    <p:sldLayoutId id="2147483656" r:id="rId3"/>
  </p:sldLayoutIdLst>
  <p:timing>
    <p:tnLst>
      <p:par>
        <p:cTn id="1" dur="indefinite" restart="never" nodeType="tmRoot"/>
      </p:par>
    </p:tnLst>
  </p:timing>
  <p:txStyles>
    <p:titleStyle>
      <a:lvl1pPr algn="ctr" defTabSz="1243982" rtl="0" eaLnBrk="1" latinLnBrk="0" hangingPunct="1">
        <a:spcBef>
          <a:spcPct val="0"/>
        </a:spcBef>
        <a:buNone/>
        <a:defRPr sz="6100" kern="1200">
          <a:solidFill>
            <a:schemeClr val="tx1"/>
          </a:solidFill>
          <a:latin typeface="+mj-lt"/>
          <a:ea typeface="+mj-ea"/>
          <a:cs typeface="+mj-cs"/>
        </a:defRPr>
      </a:lvl1pPr>
    </p:titleStyle>
    <p:bodyStyle>
      <a:lvl1pPr marL="466493" indent="-466493" algn="l" defTabSz="1243982" rtl="0" eaLnBrk="1" latinLnBrk="0" hangingPunct="1">
        <a:spcBef>
          <a:spcPct val="20000"/>
        </a:spcBef>
        <a:buFont typeface="Arial" pitchFamily="34" charset="0"/>
        <a:buChar char="•"/>
        <a:defRPr sz="4400" kern="1200">
          <a:solidFill>
            <a:schemeClr val="tx1"/>
          </a:solidFill>
          <a:latin typeface="+mn-lt"/>
          <a:ea typeface="+mn-ea"/>
          <a:cs typeface="+mn-cs"/>
        </a:defRPr>
      </a:lvl1pPr>
      <a:lvl2pPr marL="1010735" indent="-388744" algn="l" defTabSz="1243982" rtl="0" eaLnBrk="1" latinLnBrk="0" hangingPunct="1">
        <a:spcBef>
          <a:spcPct val="20000"/>
        </a:spcBef>
        <a:buFont typeface="Arial" pitchFamily="34" charset="0"/>
        <a:buChar char="–"/>
        <a:defRPr sz="3800" kern="1200">
          <a:solidFill>
            <a:schemeClr val="tx1"/>
          </a:solidFill>
          <a:latin typeface="+mn-lt"/>
          <a:ea typeface="+mn-ea"/>
          <a:cs typeface="+mn-cs"/>
        </a:defRPr>
      </a:lvl2pPr>
      <a:lvl3pPr marL="1554977" indent="-310995" algn="l" defTabSz="1243982" rtl="0" eaLnBrk="1" latinLnBrk="0" hangingPunct="1">
        <a:spcBef>
          <a:spcPct val="20000"/>
        </a:spcBef>
        <a:buFont typeface="Arial" pitchFamily="34" charset="0"/>
        <a:buChar char="•"/>
        <a:defRPr sz="3300" kern="1200">
          <a:solidFill>
            <a:schemeClr val="tx1"/>
          </a:solidFill>
          <a:latin typeface="+mn-lt"/>
          <a:ea typeface="+mn-ea"/>
          <a:cs typeface="+mn-cs"/>
        </a:defRPr>
      </a:lvl3pPr>
      <a:lvl4pPr marL="2176968" indent="-310995" algn="l" defTabSz="1243982" rtl="0" eaLnBrk="1" latinLnBrk="0" hangingPunct="1">
        <a:spcBef>
          <a:spcPct val="20000"/>
        </a:spcBef>
        <a:buFont typeface="Arial" pitchFamily="34" charset="0"/>
        <a:buChar char="–"/>
        <a:defRPr sz="2800" kern="1200">
          <a:solidFill>
            <a:schemeClr val="tx1"/>
          </a:solidFill>
          <a:latin typeface="+mn-lt"/>
          <a:ea typeface="+mn-ea"/>
          <a:cs typeface="+mn-cs"/>
        </a:defRPr>
      </a:lvl4pPr>
      <a:lvl5pPr marL="2798960" indent="-310995" algn="l" defTabSz="1243982" rtl="0" eaLnBrk="1" latinLnBrk="0" hangingPunct="1">
        <a:spcBef>
          <a:spcPct val="20000"/>
        </a:spcBef>
        <a:buFont typeface="Arial" pitchFamily="34" charset="0"/>
        <a:buChar char="»"/>
        <a:defRPr sz="2800" kern="1200">
          <a:solidFill>
            <a:schemeClr val="tx1"/>
          </a:solidFill>
          <a:latin typeface="+mn-lt"/>
          <a:ea typeface="+mn-ea"/>
          <a:cs typeface="+mn-cs"/>
        </a:defRPr>
      </a:lvl5pPr>
      <a:lvl6pPr marL="3420950" indent="-310995" algn="l" defTabSz="1243982"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042942" indent="-310995" algn="l" defTabSz="1243982"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664932" indent="-310995" algn="l" defTabSz="1243982"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286923" indent="-310995" algn="l" defTabSz="1243982" rtl="0" eaLnBrk="1" latinLnBrk="0" hangingPunct="1">
        <a:spcBef>
          <a:spcPct val="20000"/>
        </a:spcBef>
        <a:buFont typeface="Arial" pitchFamily="34" charset="0"/>
        <a:buChar char="•"/>
        <a:defRPr sz="2800" kern="1200">
          <a:solidFill>
            <a:schemeClr val="tx1"/>
          </a:solidFill>
          <a:latin typeface="+mn-lt"/>
          <a:ea typeface="+mn-ea"/>
          <a:cs typeface="+mn-cs"/>
        </a:defRPr>
      </a:lvl9pPr>
    </p:bodyStyle>
    <p:otherStyle>
      <a:defPPr>
        <a:defRPr lang="zh-CN"/>
      </a:defPPr>
      <a:lvl1pPr marL="0" algn="l" defTabSz="1243982" rtl="0" eaLnBrk="1" latinLnBrk="0" hangingPunct="1">
        <a:defRPr sz="2500" kern="1200">
          <a:solidFill>
            <a:schemeClr val="tx1"/>
          </a:solidFill>
          <a:latin typeface="+mn-lt"/>
          <a:ea typeface="+mn-ea"/>
          <a:cs typeface="+mn-cs"/>
        </a:defRPr>
      </a:lvl1pPr>
      <a:lvl2pPr marL="621990" algn="l" defTabSz="1243982" rtl="0" eaLnBrk="1" latinLnBrk="0" hangingPunct="1">
        <a:defRPr sz="2500" kern="1200">
          <a:solidFill>
            <a:schemeClr val="tx1"/>
          </a:solidFill>
          <a:latin typeface="+mn-lt"/>
          <a:ea typeface="+mn-ea"/>
          <a:cs typeface="+mn-cs"/>
        </a:defRPr>
      </a:lvl2pPr>
      <a:lvl3pPr marL="1243982" algn="l" defTabSz="1243982" rtl="0" eaLnBrk="1" latinLnBrk="0" hangingPunct="1">
        <a:defRPr sz="2500" kern="1200">
          <a:solidFill>
            <a:schemeClr val="tx1"/>
          </a:solidFill>
          <a:latin typeface="+mn-lt"/>
          <a:ea typeface="+mn-ea"/>
          <a:cs typeface="+mn-cs"/>
        </a:defRPr>
      </a:lvl3pPr>
      <a:lvl4pPr marL="1865972" algn="l" defTabSz="1243982" rtl="0" eaLnBrk="1" latinLnBrk="0" hangingPunct="1">
        <a:defRPr sz="2500" kern="1200">
          <a:solidFill>
            <a:schemeClr val="tx1"/>
          </a:solidFill>
          <a:latin typeface="+mn-lt"/>
          <a:ea typeface="+mn-ea"/>
          <a:cs typeface="+mn-cs"/>
        </a:defRPr>
      </a:lvl4pPr>
      <a:lvl5pPr marL="2487964" algn="l" defTabSz="1243982" rtl="0" eaLnBrk="1" latinLnBrk="0" hangingPunct="1">
        <a:defRPr sz="2500" kern="1200">
          <a:solidFill>
            <a:schemeClr val="tx1"/>
          </a:solidFill>
          <a:latin typeface="+mn-lt"/>
          <a:ea typeface="+mn-ea"/>
          <a:cs typeface="+mn-cs"/>
        </a:defRPr>
      </a:lvl5pPr>
      <a:lvl6pPr marL="3109954" algn="l" defTabSz="1243982" rtl="0" eaLnBrk="1" latinLnBrk="0" hangingPunct="1">
        <a:defRPr sz="2500" kern="1200">
          <a:solidFill>
            <a:schemeClr val="tx1"/>
          </a:solidFill>
          <a:latin typeface="+mn-lt"/>
          <a:ea typeface="+mn-ea"/>
          <a:cs typeface="+mn-cs"/>
        </a:defRPr>
      </a:lvl6pPr>
      <a:lvl7pPr marL="3731945" algn="l" defTabSz="1243982" rtl="0" eaLnBrk="1" latinLnBrk="0" hangingPunct="1">
        <a:defRPr sz="2500" kern="1200">
          <a:solidFill>
            <a:schemeClr val="tx1"/>
          </a:solidFill>
          <a:latin typeface="+mn-lt"/>
          <a:ea typeface="+mn-ea"/>
          <a:cs typeface="+mn-cs"/>
        </a:defRPr>
      </a:lvl7pPr>
      <a:lvl8pPr marL="4353936" algn="l" defTabSz="1243982" rtl="0" eaLnBrk="1" latinLnBrk="0" hangingPunct="1">
        <a:defRPr sz="2500" kern="1200">
          <a:solidFill>
            <a:schemeClr val="tx1"/>
          </a:solidFill>
          <a:latin typeface="+mn-lt"/>
          <a:ea typeface="+mn-ea"/>
          <a:cs typeface="+mn-cs"/>
        </a:defRPr>
      </a:lvl8pPr>
      <a:lvl9pPr marL="4975927" algn="l" defTabSz="1243982" rtl="0" eaLnBrk="1" latinLnBrk="0" hangingPunct="1">
        <a:defRPr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3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hyperlink" Target="../&#35270;&#39057;/&#37073;&#24030;&#22320;&#38081;&#35843;&#25972;&#36816;&#33829;&#26102;&#38388;.mp4" TargetMode="External"/><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hyperlink" Target="../&#35270;&#39057;/&#19978;&#28023;&#22320;&#38081;&#30340;&#38544;&#24418;&#25112;&#22330;%5b&#39640;&#28165;&#29256;%5d.mp4"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4886334"/>
            <a:ext cx="12241213" cy="2314566"/>
          </a:xfrm>
          <a:prstGeom prst="rect">
            <a:avLst/>
          </a:prstGeom>
          <a:solidFill>
            <a:schemeClr val="accent1"/>
          </a:solidFill>
          <a:ln>
            <a:noFill/>
          </a:ln>
          <a:effectLst>
            <a:outerShdw blurRad="50800" dist="381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4398" tIns="62199" rIns="124398" bIns="62199" rtlCol="0" anchor="ctr"/>
          <a:lstStyle/>
          <a:p>
            <a:pPr algn="ctr"/>
            <a:endParaRPr lang="zh-CN" altLang="en-US"/>
          </a:p>
        </p:txBody>
      </p:sp>
      <p:sp>
        <p:nvSpPr>
          <p:cNvPr id="6" name="TextBox 7"/>
          <p:cNvSpPr txBox="1">
            <a:spLocks noChangeArrowheads="1"/>
          </p:cNvSpPr>
          <p:nvPr/>
        </p:nvSpPr>
        <p:spPr bwMode="auto">
          <a:xfrm>
            <a:off x="1119946" y="2100252"/>
            <a:ext cx="9826974" cy="964112"/>
          </a:xfrm>
          <a:prstGeom prst="rect">
            <a:avLst/>
          </a:prstGeom>
          <a:noFill/>
          <a:ln w="9525">
            <a:noFill/>
            <a:miter lim="800000"/>
            <a:headEnd/>
            <a:tailEnd/>
          </a:ln>
        </p:spPr>
        <p:txBody>
          <a:bodyPr lIns="124398" tIns="62199" rIns="124398" bIns="62199">
            <a:spAutoFit/>
          </a:bodyPr>
          <a:lstStyle/>
          <a:p>
            <a:pPr marL="466493" indent="-466493" algn="ctr">
              <a:lnSpc>
                <a:spcPts val="7346"/>
              </a:lnSpc>
              <a:spcBef>
                <a:spcPct val="0"/>
              </a:spcBef>
              <a:defRPr/>
            </a:pPr>
            <a:r>
              <a:rPr lang="zh-CN" altLang="en-US" sz="4900" b="1" dirty="0" smtClean="0">
                <a:solidFill>
                  <a:srgbClr val="000000"/>
                </a:solidFill>
                <a:effectLst>
                  <a:outerShdw blurRad="38100" dist="38100" dir="2700000" algn="tl">
                    <a:srgbClr val="C0C0C0"/>
                  </a:outerShdw>
                </a:effectLst>
                <a:latin typeface="Arial" pitchFamily="34" charset="0"/>
                <a:ea typeface="黑体" pitchFamily="49" charset="-122"/>
              </a:rPr>
              <a:t>城市轨道交通信号基础</a:t>
            </a:r>
            <a:endParaRPr lang="zh-CN" altLang="en-US" sz="3800" b="1" dirty="0">
              <a:solidFill>
                <a:srgbClr val="000000"/>
              </a:solidFill>
              <a:effectLst>
                <a:outerShdw blurRad="38100" dist="38100" dir="2700000" algn="tl">
                  <a:srgbClr val="C0C0C0"/>
                </a:outerShdw>
              </a:effectLst>
              <a:latin typeface="Arial" pitchFamily="34" charset="0"/>
              <a:ea typeface="黑体" pitchFamily="49" charset="-122"/>
            </a:endParaRPr>
          </a:p>
        </p:txBody>
      </p:sp>
      <p:sp>
        <p:nvSpPr>
          <p:cNvPr id="8" name="Rectangle 9"/>
          <p:cNvSpPr>
            <a:spLocks noChangeArrowheads="1"/>
          </p:cNvSpPr>
          <p:nvPr/>
        </p:nvSpPr>
        <p:spPr bwMode="auto">
          <a:xfrm>
            <a:off x="5549102" y="3529012"/>
            <a:ext cx="6500858" cy="1313498"/>
          </a:xfrm>
          <a:prstGeom prst="rect">
            <a:avLst/>
          </a:prstGeom>
          <a:noFill/>
          <a:ln w="9525">
            <a:noFill/>
            <a:miter lim="800000"/>
            <a:headEnd/>
            <a:tailEnd/>
          </a:ln>
        </p:spPr>
        <p:txBody>
          <a:bodyPr wrap="none" lIns="124398" tIns="62199" rIns="124398" bIns="62199" anchor="ctr"/>
          <a:lstStyle/>
          <a:p>
            <a:pPr algn="ctr">
              <a:spcBef>
                <a:spcPct val="0"/>
              </a:spcBef>
            </a:pPr>
            <a:r>
              <a:rPr lang="zh-CN" altLang="en-US" sz="3800" b="1" dirty="0" smtClean="0">
                <a:solidFill>
                  <a:srgbClr val="000000"/>
                </a:solidFill>
                <a:latin typeface="华文新魏" pitchFamily="2" charset="-122"/>
                <a:ea typeface="华文新魏" pitchFamily="2" charset="-122"/>
              </a:rPr>
              <a:t>制作人：</a:t>
            </a:r>
            <a:r>
              <a:rPr lang="en-US" altLang="zh-CN" sz="3800" b="1" smtClean="0">
                <a:solidFill>
                  <a:srgbClr val="000000"/>
                </a:solidFill>
                <a:latin typeface="Vivaldi" pitchFamily="66" charset="0"/>
                <a:ea typeface="华文新魏" pitchFamily="2" charset="-122"/>
              </a:rPr>
              <a:t>TLN</a:t>
            </a:r>
            <a:endParaRPr lang="zh-CN" altLang="en-US" sz="3800" smtClean="0">
              <a:solidFill>
                <a:srgbClr val="000000"/>
              </a:solidFill>
              <a:latin typeface="Vivaldi" pitchFamily="66" charset="0"/>
              <a:ea typeface="华文新魏" pitchFamily="2" charset="-122"/>
            </a:endParaRPr>
          </a:p>
        </p:txBody>
      </p:sp>
      <p:pic>
        <p:nvPicPr>
          <p:cNvPr id="46081" name="Picture 1" descr="C:\Users\Administrator\Desktop\地铁1号线照片\640584187408679230.jpg"/>
          <p:cNvPicPr>
            <a:picLocks noChangeAspect="1" noChangeArrowheads="1"/>
          </p:cNvPicPr>
          <p:nvPr/>
        </p:nvPicPr>
        <p:blipFill>
          <a:blip r:embed="rId3" cstate="print"/>
          <a:srcRect/>
          <a:stretch>
            <a:fillRect/>
          </a:stretch>
        </p:blipFill>
        <p:spPr bwMode="auto">
          <a:xfrm>
            <a:off x="262690" y="5100648"/>
            <a:ext cx="3714776" cy="1797704"/>
          </a:xfrm>
          <a:prstGeom prst="rect">
            <a:avLst/>
          </a:prstGeom>
          <a:ln>
            <a:noFill/>
          </a:ln>
          <a:effectLst>
            <a:outerShdw blurRad="292100" dist="139700" dir="2700000" algn="tl" rotWithShape="0">
              <a:srgbClr val="333333">
                <a:alpha val="65000"/>
              </a:srgbClr>
            </a:outerShdw>
          </a:effectLst>
        </p:spPr>
      </p:pic>
      <p:pic>
        <p:nvPicPr>
          <p:cNvPr id="46082" name="Picture 2" descr="C:\Users\Administrator\Desktop\地铁1号线照片\728606857355816833.jpg"/>
          <p:cNvPicPr>
            <a:picLocks noChangeAspect="1" noChangeArrowheads="1"/>
          </p:cNvPicPr>
          <p:nvPr/>
        </p:nvPicPr>
        <p:blipFill>
          <a:blip r:embed="rId4"/>
          <a:srcRect/>
          <a:stretch>
            <a:fillRect/>
          </a:stretch>
        </p:blipFill>
        <p:spPr bwMode="auto">
          <a:xfrm>
            <a:off x="4191780" y="5100648"/>
            <a:ext cx="3857652" cy="1814500"/>
          </a:xfrm>
          <a:prstGeom prst="rect">
            <a:avLst/>
          </a:prstGeom>
          <a:ln>
            <a:noFill/>
          </a:ln>
          <a:effectLst>
            <a:outerShdw blurRad="292100" dist="139700" dir="2700000" algn="tl" rotWithShape="0">
              <a:srgbClr val="333333">
                <a:alpha val="65000"/>
              </a:srgbClr>
            </a:outerShdw>
          </a:effectLst>
        </p:spPr>
      </p:pic>
      <p:pic>
        <p:nvPicPr>
          <p:cNvPr id="46083" name="Picture 3" descr="C:\Users\Administrator\AppData\Roaming\Tencent\Users\603359521\QQ\WinTemp\RichOle\N7~6Z6}]4[LR(G]`L{7EQPA.png"/>
          <p:cNvPicPr>
            <a:picLocks noChangeAspect="1" noChangeArrowheads="1"/>
          </p:cNvPicPr>
          <p:nvPr/>
        </p:nvPicPr>
        <p:blipFill>
          <a:blip r:embed="rId5"/>
          <a:srcRect/>
          <a:stretch>
            <a:fillRect/>
          </a:stretch>
        </p:blipFill>
        <p:spPr bwMode="auto">
          <a:xfrm>
            <a:off x="8263746" y="5100648"/>
            <a:ext cx="3714776" cy="1822376"/>
          </a:xfrm>
          <a:prstGeom prst="rect">
            <a:avLst/>
          </a:prstGeom>
          <a:ln>
            <a:noFill/>
          </a:ln>
          <a:effectLst>
            <a:outerShdw blurRad="292100" dist="139700" dir="2700000" algn="tl" rotWithShape="0">
              <a:srgbClr val="333333">
                <a:alpha val="65000"/>
              </a:srgbClr>
            </a:outerShdw>
          </a:effectLst>
        </p:spPr>
      </p:pic>
      <p:pic>
        <p:nvPicPr>
          <p:cNvPr id="60418" name="Picture 2" descr="C:\Users\Administrator\Desktop\信号基础课程材料\微信图片_20181220141801.png"/>
          <p:cNvPicPr>
            <a:picLocks noChangeAspect="1" noChangeArrowheads="1"/>
          </p:cNvPicPr>
          <p:nvPr/>
        </p:nvPicPr>
        <p:blipFill>
          <a:blip r:embed="rId6" cstate="print"/>
          <a:srcRect/>
          <a:stretch>
            <a:fillRect/>
          </a:stretch>
        </p:blipFill>
        <p:spPr bwMode="auto">
          <a:xfrm>
            <a:off x="119814" y="314302"/>
            <a:ext cx="4643470" cy="1032797"/>
          </a:xfrm>
          <a:prstGeom prst="rect">
            <a:avLst/>
          </a:prstGeom>
          <a:noFill/>
        </p:spPr>
      </p:pic>
    </p:spTree>
    <p:extLst>
      <p:ext uri="{BB962C8B-B14F-4D97-AF65-F5344CB8AC3E}">
        <p14:creationId xmlns:p14="http://schemas.microsoft.com/office/powerpoint/2010/main" xmlns="" val="3900865189"/>
      </p:ext>
    </p:extLst>
  </p:cSld>
  <p:clrMapOvr>
    <a:masterClrMapping/>
  </p:clrMapOvr>
  <mc:AlternateContent xmlns:mc="http://schemas.openxmlformats.org/markup-compatibility/2006">
    <mc:Choice xmlns:p14="http://schemas.microsoft.com/office/powerpoint/2010/main" xmlns="" Requires="p14">
      <p:transition p14:dur="250" advClick="0">
        <p:fade/>
      </p:transition>
    </mc:Choice>
    <mc:Fallback>
      <p:transition advClick="0">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3806751"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二、</a:t>
            </a:r>
            <a:r>
              <a:rPr lang="en-US" altLang="zh-CN" sz="2800" b="1" dirty="0" smtClean="0">
                <a:solidFill>
                  <a:srgbClr val="0070C0"/>
                </a:solidFill>
                <a:latin typeface="微软雅黑" pitchFamily="34" charset="-122"/>
                <a:ea typeface="微软雅黑" pitchFamily="34" charset="-122"/>
                <a:sym typeface="Arial" pitchFamily="34" charset="0"/>
              </a:rPr>
              <a:t>ATS</a:t>
            </a:r>
            <a:r>
              <a:rPr lang="zh-CN" altLang="en-US" sz="2800" b="1" dirty="0" smtClean="0">
                <a:solidFill>
                  <a:srgbClr val="0070C0"/>
                </a:solidFill>
                <a:latin typeface="微软雅黑" pitchFamily="34" charset="-122"/>
                <a:ea typeface="微软雅黑" pitchFamily="34" charset="-122"/>
                <a:sym typeface="Arial" pitchFamily="34" charset="0"/>
              </a:rPr>
              <a:t>系统设备组成</a:t>
            </a:r>
            <a:endParaRPr lang="zh-CN" altLang="en-US" sz="2800" b="1" dirty="0" smtClean="0">
              <a:solidFill>
                <a:srgbClr val="0070C0"/>
              </a:solidFill>
              <a:latin typeface="微软雅黑" pitchFamily="34" charset="-122"/>
              <a:ea typeface="微软雅黑" pitchFamily="34" charset="-122"/>
              <a:sym typeface="Arial" pitchFamily="34" charset="0"/>
            </a:endParaRPr>
          </a:p>
        </p:txBody>
      </p:sp>
      <p:sp>
        <p:nvSpPr>
          <p:cNvPr id="3" name="TextBox 2"/>
          <p:cNvSpPr txBox="1"/>
          <p:nvPr/>
        </p:nvSpPr>
        <p:spPr>
          <a:xfrm>
            <a:off x="405566" y="1100120"/>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1</a:t>
            </a:r>
            <a:r>
              <a:rPr lang="zh-CN" altLang="en-US" sz="2400" b="1" dirty="0" smtClean="0">
                <a:solidFill>
                  <a:srgbClr val="333399"/>
                </a:solidFill>
                <a:latin typeface="Times New Roman" pitchFamily="18" charset="0"/>
                <a:ea typeface="+mj-ea"/>
                <a:cs typeface="Times New Roman" pitchFamily="18" charset="0"/>
              </a:rPr>
              <a:t>）控制中心设备</a:t>
            </a:r>
          </a:p>
        </p:txBody>
      </p:sp>
      <p:sp>
        <p:nvSpPr>
          <p:cNvPr id="4" name="Rectangle 1"/>
          <p:cNvSpPr>
            <a:spLocks noChangeArrowheads="1"/>
          </p:cNvSpPr>
          <p:nvPr/>
        </p:nvSpPr>
        <p:spPr bwMode="auto">
          <a:xfrm>
            <a:off x="477004" y="1671624"/>
            <a:ext cx="11358641"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base">
              <a:spcBef>
                <a:spcPct val="0"/>
              </a:spcBef>
              <a:spcAft>
                <a:spcPct val="0"/>
              </a:spcAft>
              <a:defRPr/>
            </a:pPr>
            <a:r>
              <a:rPr lang="zh-CN" altLang="en-US" sz="2400" b="1" kern="0" dirty="0" smtClean="0">
                <a:latin typeface="Times New Roman" pitchFamily="18" charset="0"/>
                <a:ea typeface="+mj-ea"/>
                <a:cs typeface="Times New Roman" pitchFamily="18" charset="0"/>
              </a:rPr>
              <a:t>        控制中心</a:t>
            </a:r>
            <a:r>
              <a:rPr lang="en-US" altLang="zh-CN" sz="2400" b="1" kern="0" dirty="0" smtClean="0">
                <a:latin typeface="Times New Roman" pitchFamily="18" charset="0"/>
                <a:ea typeface="+mj-ea"/>
                <a:cs typeface="Times New Roman" pitchFamily="18" charset="0"/>
              </a:rPr>
              <a:t>ATS</a:t>
            </a:r>
            <a:r>
              <a:rPr lang="zh-CN" altLang="en-US" sz="2400" b="1" kern="0" dirty="0" smtClean="0">
                <a:latin typeface="Times New Roman" pitchFamily="18" charset="0"/>
                <a:ea typeface="+mj-ea"/>
                <a:cs typeface="Times New Roman" pitchFamily="18" charset="0"/>
              </a:rPr>
              <a:t>设备主要包括：中心计算机系统、综合显示屏、调度员及调度长工作站、运行图工作站、培训／模拟工作站、绘图仪和打印机、维修工作站、</a:t>
            </a:r>
            <a:r>
              <a:rPr lang="en-US" altLang="zh-CN" sz="2400" b="1" kern="0" dirty="0" smtClean="0">
                <a:latin typeface="Times New Roman" pitchFamily="18" charset="0"/>
                <a:ea typeface="+mj-ea"/>
                <a:cs typeface="Times New Roman" pitchFamily="18" charset="0"/>
              </a:rPr>
              <a:t>UPS</a:t>
            </a:r>
            <a:r>
              <a:rPr lang="zh-CN" altLang="en-US" sz="2400" b="1" kern="0" dirty="0" smtClean="0">
                <a:latin typeface="Times New Roman" pitchFamily="18" charset="0"/>
                <a:ea typeface="+mj-ea"/>
                <a:cs typeface="Times New Roman" pitchFamily="18" charset="0"/>
              </a:rPr>
              <a:t>及电池。</a:t>
            </a:r>
          </a:p>
        </p:txBody>
      </p:sp>
      <p:pic>
        <p:nvPicPr>
          <p:cNvPr id="6" name="图片 5" descr="C:\Users\Administrator\AppData\Roaming\Tencent\Users\603359521\QQ\WinTemp\RichOle\EP(Q8{)%]PS_RWKQYYS(TOT.png"/>
          <p:cNvPicPr/>
          <p:nvPr/>
        </p:nvPicPr>
        <p:blipFill>
          <a:blip r:embed="rId2" cstate="print"/>
          <a:srcRect/>
          <a:stretch>
            <a:fillRect/>
          </a:stretch>
        </p:blipFill>
        <p:spPr bwMode="auto">
          <a:xfrm>
            <a:off x="1214414" y="2886070"/>
            <a:ext cx="9835414" cy="431483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3806751"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二、</a:t>
            </a:r>
            <a:r>
              <a:rPr lang="en-US" altLang="zh-CN" sz="2800" b="1" dirty="0" smtClean="0">
                <a:solidFill>
                  <a:srgbClr val="0070C0"/>
                </a:solidFill>
                <a:latin typeface="微软雅黑" pitchFamily="34" charset="-122"/>
                <a:ea typeface="微软雅黑" pitchFamily="34" charset="-122"/>
                <a:sym typeface="Arial" pitchFamily="34" charset="0"/>
              </a:rPr>
              <a:t>ATS</a:t>
            </a:r>
            <a:r>
              <a:rPr lang="zh-CN" altLang="en-US" sz="2800" b="1" dirty="0" smtClean="0">
                <a:solidFill>
                  <a:srgbClr val="0070C0"/>
                </a:solidFill>
                <a:latin typeface="微软雅黑" pitchFamily="34" charset="-122"/>
                <a:ea typeface="微软雅黑" pitchFamily="34" charset="-122"/>
                <a:sym typeface="Arial" pitchFamily="34" charset="0"/>
              </a:rPr>
              <a:t>系统设备组成</a:t>
            </a:r>
            <a:endParaRPr lang="zh-CN" altLang="en-US" sz="2800" b="1" dirty="0" smtClean="0">
              <a:solidFill>
                <a:srgbClr val="0070C0"/>
              </a:solidFill>
              <a:latin typeface="微软雅黑" pitchFamily="34" charset="-122"/>
              <a:ea typeface="微软雅黑" pitchFamily="34" charset="-122"/>
              <a:sym typeface="Arial" pitchFamily="34" charset="0"/>
            </a:endParaRPr>
          </a:p>
        </p:txBody>
      </p:sp>
      <p:sp>
        <p:nvSpPr>
          <p:cNvPr id="3" name="TextBox 2"/>
          <p:cNvSpPr txBox="1"/>
          <p:nvPr/>
        </p:nvSpPr>
        <p:spPr>
          <a:xfrm>
            <a:off x="477004" y="1171558"/>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1</a:t>
            </a:r>
            <a:r>
              <a:rPr lang="zh-CN" altLang="en-US" sz="2400" b="1" dirty="0" smtClean="0">
                <a:solidFill>
                  <a:srgbClr val="333399"/>
                </a:solidFill>
                <a:latin typeface="Times New Roman" pitchFamily="18" charset="0"/>
                <a:ea typeface="+mj-ea"/>
                <a:cs typeface="Times New Roman" pitchFamily="18" charset="0"/>
              </a:rPr>
              <a:t>）控制中心设备</a:t>
            </a:r>
          </a:p>
        </p:txBody>
      </p:sp>
      <p:grpSp>
        <p:nvGrpSpPr>
          <p:cNvPr id="4" name="组合 3"/>
          <p:cNvGrpSpPr/>
          <p:nvPr/>
        </p:nvGrpSpPr>
        <p:grpSpPr>
          <a:xfrm>
            <a:off x="1262822" y="2285992"/>
            <a:ext cx="3903094" cy="793561"/>
            <a:chOff x="500034" y="2285992"/>
            <a:chExt cx="3903094" cy="793561"/>
          </a:xfrm>
        </p:grpSpPr>
        <p:grpSp>
          <p:nvGrpSpPr>
            <p:cNvPr id="5" name="组合 18"/>
            <p:cNvGrpSpPr/>
            <p:nvPr/>
          </p:nvGrpSpPr>
          <p:grpSpPr>
            <a:xfrm>
              <a:off x="896815" y="2285992"/>
              <a:ext cx="3506313" cy="722123"/>
              <a:chOff x="1562493" y="218"/>
              <a:chExt cx="5415693" cy="793561"/>
            </a:xfrm>
            <a:scene3d>
              <a:camera prst="orthographicFront">
                <a:rot lat="0" lon="0" rev="0"/>
              </a:camera>
              <a:lightRig rig="glow" dir="t">
                <a:rot lat="0" lon="0" rev="4800000"/>
              </a:lightRig>
            </a:scene3d>
          </p:grpSpPr>
          <p:sp>
            <p:nvSpPr>
              <p:cNvPr id="7" name="五边形 6"/>
              <p:cNvSpPr/>
              <p:nvPr/>
            </p:nvSpPr>
            <p:spPr>
              <a:xfrm rot="10800000">
                <a:off x="1562493" y="218"/>
                <a:ext cx="5415693" cy="793561"/>
              </a:xfrm>
              <a:prstGeom prst="homePlate">
                <a:avLst/>
              </a:prstGeom>
              <a:solidFill>
                <a:srgbClr val="FF9900"/>
              </a:solidFill>
              <a:ln>
                <a:noFill/>
              </a:ln>
              <a:effectLst>
                <a:outerShdw blurRad="190500" dist="228600" dir="2700000" algn="ctr">
                  <a:srgbClr val="000000">
                    <a:alpha val="30000"/>
                  </a:srgbClr>
                </a:outerShdw>
              </a:effectLst>
              <a:sp3d prstMaterial="matte">
                <a:bevelT w="127000" h="63500"/>
              </a:sp3d>
            </p:spPr>
            <p:style>
              <a:lnRef idx="2">
                <a:scrgbClr r="0" g="0" b="0"/>
              </a:lnRef>
              <a:fillRef idx="1">
                <a:schemeClr val="accent5">
                  <a:hueOff val="0"/>
                  <a:satOff val="0"/>
                  <a:lumOff val="0"/>
                  <a:alphaOff val="0"/>
                </a:schemeClr>
              </a:fillRef>
              <a:effectRef idx="0">
                <a:scrgbClr r="0" g="0" b="0"/>
              </a:effectRef>
              <a:fontRef idx="minor">
                <a:schemeClr val="lt1"/>
              </a:fontRef>
            </p:style>
          </p:sp>
          <p:sp>
            <p:nvSpPr>
              <p:cNvPr id="8" name="五边形 4"/>
              <p:cNvSpPr/>
              <p:nvPr/>
            </p:nvSpPr>
            <p:spPr>
              <a:xfrm rot="21600000">
                <a:off x="1760886" y="218"/>
                <a:ext cx="5217300" cy="793561"/>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349939" tIns="106680" rIns="199136" bIns="106680" numCol="1" spcCol="1270" anchor="ctr" anchorCtr="0">
                <a:noAutofit/>
              </a:bodyPr>
              <a:lstStyle/>
              <a:p>
                <a:pPr lvl="0" algn="ctr" defTabSz="1244600">
                  <a:lnSpc>
                    <a:spcPct val="90000"/>
                  </a:lnSpc>
                  <a:spcBef>
                    <a:spcPct val="0"/>
                  </a:spcBef>
                  <a:spcAft>
                    <a:spcPct val="35000"/>
                  </a:spcAft>
                </a:pPr>
                <a:r>
                  <a:rPr lang="zh-CN" altLang="en-US" sz="2400" b="1" kern="1200" dirty="0" smtClean="0">
                    <a:latin typeface="+mj-ea"/>
                    <a:ea typeface="+mj-ea"/>
                  </a:rPr>
                  <a:t>中心计算机系统</a:t>
                </a:r>
                <a:endParaRPr lang="zh-CN" altLang="en-US" sz="2400" b="1" kern="1200" dirty="0">
                  <a:latin typeface="+mj-ea"/>
                  <a:ea typeface="+mj-ea"/>
                </a:endParaRPr>
              </a:p>
            </p:txBody>
          </p:sp>
        </p:grpSp>
        <p:sp>
          <p:nvSpPr>
            <p:cNvPr id="6" name="椭圆 5"/>
            <p:cNvSpPr/>
            <p:nvPr/>
          </p:nvSpPr>
          <p:spPr>
            <a:xfrm>
              <a:off x="500034" y="2285992"/>
              <a:ext cx="793561" cy="793561"/>
            </a:xfrm>
            <a:prstGeom prst="ellipse">
              <a:avLst/>
            </a:prstGeom>
            <a:blipFill rotWithShape="0">
              <a:blip r:embed="rId2"/>
              <a:stretch>
                <a:fillRect/>
              </a:stretch>
            </a:blip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rgbClr r="0" g="0" b="0"/>
            </a:lnRef>
            <a:fillRef idx="1">
              <a:scrgbClr r="0" g="0" b="0"/>
            </a:fillRef>
            <a:effectRef idx="0">
              <a:scrgbClr r="0" g="0" b="0"/>
            </a:effectRef>
            <a:fontRef idx="minor">
              <a:schemeClr val="lt1">
                <a:hueOff val="0"/>
                <a:satOff val="0"/>
                <a:lumOff val="0"/>
                <a:alphaOff val="0"/>
              </a:schemeClr>
            </a:fontRef>
          </p:style>
        </p:sp>
      </p:grpSp>
      <p:grpSp>
        <p:nvGrpSpPr>
          <p:cNvPr id="9" name="组合 8"/>
          <p:cNvGrpSpPr/>
          <p:nvPr/>
        </p:nvGrpSpPr>
        <p:grpSpPr>
          <a:xfrm>
            <a:off x="1262822" y="3349819"/>
            <a:ext cx="3903094" cy="793561"/>
            <a:chOff x="500034" y="3429000"/>
            <a:chExt cx="3903094" cy="793561"/>
          </a:xfrm>
        </p:grpSpPr>
        <p:grpSp>
          <p:nvGrpSpPr>
            <p:cNvPr id="10" name="组合 20"/>
            <p:cNvGrpSpPr/>
            <p:nvPr/>
          </p:nvGrpSpPr>
          <p:grpSpPr>
            <a:xfrm>
              <a:off x="896815" y="3429000"/>
              <a:ext cx="3506313" cy="722123"/>
              <a:chOff x="1562493" y="992170"/>
              <a:chExt cx="5415693" cy="793561"/>
            </a:xfrm>
            <a:scene3d>
              <a:camera prst="orthographicFront">
                <a:rot lat="0" lon="0" rev="0"/>
              </a:camera>
              <a:lightRig rig="glow" dir="t">
                <a:rot lat="0" lon="0" rev="4800000"/>
              </a:lightRig>
            </a:scene3d>
          </p:grpSpPr>
          <p:sp>
            <p:nvSpPr>
              <p:cNvPr id="12" name="五边形 11"/>
              <p:cNvSpPr/>
              <p:nvPr/>
            </p:nvSpPr>
            <p:spPr>
              <a:xfrm rot="10800000">
                <a:off x="1562493" y="992170"/>
                <a:ext cx="5415693" cy="793561"/>
              </a:xfrm>
              <a:prstGeom prst="homePlate">
                <a:avLst/>
              </a:prstGeom>
              <a:solidFill>
                <a:srgbClr val="00B0F0"/>
              </a:solidFill>
              <a:ln>
                <a:noFill/>
              </a:ln>
              <a:effectLst>
                <a:outerShdw blurRad="190500" dist="228600" dir="2700000" algn="ctr">
                  <a:srgbClr val="000000">
                    <a:alpha val="30000"/>
                  </a:srgbClr>
                </a:outerShdw>
              </a:effectLst>
              <a:sp3d prstMaterial="matte">
                <a:bevelT w="127000" h="63500"/>
              </a:sp3d>
            </p:spPr>
            <p:style>
              <a:lnRef idx="2">
                <a:scrgbClr r="0" g="0" b="0"/>
              </a:lnRef>
              <a:fillRef idx="1">
                <a:schemeClr val="accent5">
                  <a:hueOff val="-9933876"/>
                  <a:satOff val="39811"/>
                  <a:lumOff val="8628"/>
                  <a:alphaOff val="0"/>
                </a:schemeClr>
              </a:fillRef>
              <a:effectRef idx="0">
                <a:scrgbClr r="0" g="0" b="0"/>
              </a:effectRef>
              <a:fontRef idx="minor">
                <a:schemeClr val="lt1"/>
              </a:fontRef>
            </p:style>
          </p:sp>
          <p:sp>
            <p:nvSpPr>
              <p:cNvPr id="13" name="五边形 7"/>
              <p:cNvSpPr/>
              <p:nvPr/>
            </p:nvSpPr>
            <p:spPr>
              <a:xfrm rot="21600000">
                <a:off x="1760886" y="992170"/>
                <a:ext cx="5217300" cy="793561"/>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349939" tIns="106680" rIns="199136" bIns="106680" numCol="1" spcCol="1270" anchor="ctr" anchorCtr="0">
                <a:noAutofit/>
              </a:bodyPr>
              <a:lstStyle/>
              <a:p>
                <a:pPr lvl="0" algn="ctr" defTabSz="1244600">
                  <a:lnSpc>
                    <a:spcPct val="90000"/>
                  </a:lnSpc>
                  <a:spcBef>
                    <a:spcPct val="0"/>
                  </a:spcBef>
                  <a:spcAft>
                    <a:spcPct val="35000"/>
                  </a:spcAft>
                </a:pPr>
                <a:r>
                  <a:rPr lang="zh-CN" altLang="en-US" sz="2400" b="1" kern="1200" dirty="0" smtClean="0">
                    <a:latin typeface="+mj-ea"/>
                    <a:ea typeface="+mj-ea"/>
                  </a:rPr>
                  <a:t>综合显示屏</a:t>
                </a:r>
                <a:endParaRPr lang="zh-CN" altLang="en-US" sz="2400" b="1" kern="1200" dirty="0">
                  <a:latin typeface="+mj-ea"/>
                  <a:ea typeface="+mj-ea"/>
                </a:endParaRPr>
              </a:p>
            </p:txBody>
          </p:sp>
        </p:grpSp>
        <p:sp>
          <p:nvSpPr>
            <p:cNvPr id="11" name="椭圆 10"/>
            <p:cNvSpPr/>
            <p:nvPr/>
          </p:nvSpPr>
          <p:spPr>
            <a:xfrm>
              <a:off x="500034" y="3429000"/>
              <a:ext cx="793561" cy="793561"/>
            </a:xfrm>
            <a:prstGeom prst="ellipse">
              <a:avLst/>
            </a:prstGeom>
            <a:blipFill rotWithShape="0">
              <a:blip r:embed="rId2"/>
              <a:stretch>
                <a:fillRect/>
              </a:stretch>
            </a:blip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rgbClr r="0" g="0" b="0"/>
            </a:lnRef>
            <a:fillRef idx="1">
              <a:scrgbClr r="0" g="0" b="0"/>
            </a:fillRef>
            <a:effectRef idx="0">
              <a:scrgbClr r="0" g="0" b="0"/>
            </a:effectRef>
            <a:fontRef idx="minor">
              <a:schemeClr val="lt1">
                <a:hueOff val="0"/>
                <a:satOff val="0"/>
                <a:lumOff val="0"/>
                <a:alphaOff val="0"/>
              </a:schemeClr>
            </a:fontRef>
          </p:style>
        </p:sp>
      </p:grpSp>
      <p:grpSp>
        <p:nvGrpSpPr>
          <p:cNvPr id="14" name="组合 13"/>
          <p:cNvGrpSpPr/>
          <p:nvPr/>
        </p:nvGrpSpPr>
        <p:grpSpPr>
          <a:xfrm>
            <a:off x="1288818" y="4429132"/>
            <a:ext cx="3903094" cy="793561"/>
            <a:chOff x="526030" y="4572008"/>
            <a:chExt cx="3903094" cy="793561"/>
          </a:xfrm>
        </p:grpSpPr>
        <p:grpSp>
          <p:nvGrpSpPr>
            <p:cNvPr id="15" name="组合 18"/>
            <p:cNvGrpSpPr/>
            <p:nvPr/>
          </p:nvGrpSpPr>
          <p:grpSpPr>
            <a:xfrm>
              <a:off x="922811" y="4572008"/>
              <a:ext cx="3506313" cy="722123"/>
              <a:chOff x="1562493" y="218"/>
              <a:chExt cx="5415693" cy="793561"/>
            </a:xfrm>
            <a:scene3d>
              <a:camera prst="orthographicFront">
                <a:rot lat="0" lon="0" rev="0"/>
              </a:camera>
              <a:lightRig rig="glow" dir="t">
                <a:rot lat="0" lon="0" rev="4800000"/>
              </a:lightRig>
            </a:scene3d>
          </p:grpSpPr>
          <p:sp>
            <p:nvSpPr>
              <p:cNvPr id="17" name="五边形 16"/>
              <p:cNvSpPr/>
              <p:nvPr/>
            </p:nvSpPr>
            <p:spPr>
              <a:xfrm rot="10800000">
                <a:off x="1562493" y="218"/>
                <a:ext cx="5415693" cy="793561"/>
              </a:xfrm>
              <a:prstGeom prst="homePlate">
                <a:avLst/>
              </a:prstGeom>
              <a:solidFill>
                <a:srgbClr val="FF9900"/>
              </a:solidFill>
              <a:ln>
                <a:noFill/>
              </a:ln>
              <a:effectLst>
                <a:outerShdw blurRad="190500" dist="228600" dir="2700000" algn="ctr">
                  <a:srgbClr val="000000">
                    <a:alpha val="30000"/>
                  </a:srgbClr>
                </a:outerShdw>
              </a:effectLst>
              <a:sp3d prstMaterial="matte">
                <a:bevelT w="127000" h="63500"/>
              </a:sp3d>
            </p:spPr>
            <p:style>
              <a:lnRef idx="2">
                <a:scrgbClr r="0" g="0" b="0"/>
              </a:lnRef>
              <a:fillRef idx="1">
                <a:schemeClr val="accent5">
                  <a:hueOff val="0"/>
                  <a:satOff val="0"/>
                  <a:lumOff val="0"/>
                  <a:alphaOff val="0"/>
                </a:schemeClr>
              </a:fillRef>
              <a:effectRef idx="0">
                <a:scrgbClr r="0" g="0" b="0"/>
              </a:effectRef>
              <a:fontRef idx="minor">
                <a:schemeClr val="lt1"/>
              </a:fontRef>
            </p:style>
          </p:sp>
          <p:sp>
            <p:nvSpPr>
              <p:cNvPr id="18" name="五边形 4"/>
              <p:cNvSpPr/>
              <p:nvPr/>
            </p:nvSpPr>
            <p:spPr>
              <a:xfrm rot="21600000">
                <a:off x="1760886" y="218"/>
                <a:ext cx="5217300" cy="793561"/>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349939" tIns="106680" rIns="199136" bIns="106680" numCol="1" spcCol="1270" anchor="ctr" anchorCtr="0">
                <a:noAutofit/>
              </a:bodyPr>
              <a:lstStyle/>
              <a:p>
                <a:pPr lvl="0" algn="ctr" defTabSz="1244600">
                  <a:lnSpc>
                    <a:spcPct val="90000"/>
                  </a:lnSpc>
                  <a:spcBef>
                    <a:spcPct val="0"/>
                  </a:spcBef>
                  <a:spcAft>
                    <a:spcPct val="35000"/>
                  </a:spcAft>
                </a:pPr>
                <a:r>
                  <a:rPr lang="zh-CN" altLang="en-US" sz="2400" b="1" kern="1200" dirty="0" smtClean="0">
                    <a:latin typeface="+mj-ea"/>
                    <a:ea typeface="+mj-ea"/>
                  </a:rPr>
                  <a:t>调度员工作站及</a:t>
                </a:r>
                <a:r>
                  <a:rPr lang="en-US" altLang="zh-CN" sz="2400" b="1" dirty="0" smtClean="0">
                    <a:latin typeface="+mj-ea"/>
                    <a:ea typeface="+mj-ea"/>
                  </a:rPr>
                  <a:t>   </a:t>
                </a:r>
                <a:r>
                  <a:rPr lang="zh-CN" altLang="en-US" sz="2400" b="1" kern="1200" dirty="0" smtClean="0">
                    <a:latin typeface="+mj-ea"/>
                    <a:ea typeface="+mj-ea"/>
                  </a:rPr>
                  <a:t>调度长工作站</a:t>
                </a:r>
                <a:endParaRPr lang="zh-CN" altLang="en-US" sz="2400" b="1" kern="1200" dirty="0">
                  <a:latin typeface="+mj-ea"/>
                  <a:ea typeface="+mj-ea"/>
                </a:endParaRPr>
              </a:p>
            </p:txBody>
          </p:sp>
        </p:grpSp>
        <p:sp>
          <p:nvSpPr>
            <p:cNvPr id="16" name="椭圆 15"/>
            <p:cNvSpPr/>
            <p:nvPr/>
          </p:nvSpPr>
          <p:spPr>
            <a:xfrm>
              <a:off x="526030" y="4572008"/>
              <a:ext cx="793561" cy="793561"/>
            </a:xfrm>
            <a:prstGeom prst="ellipse">
              <a:avLst/>
            </a:prstGeom>
            <a:blipFill rotWithShape="0">
              <a:blip r:embed="rId2"/>
              <a:stretch>
                <a:fillRect/>
              </a:stretch>
            </a:blip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rgbClr r="0" g="0" b="0"/>
            </a:lnRef>
            <a:fillRef idx="1">
              <a:scrgbClr r="0" g="0" b="0"/>
            </a:fillRef>
            <a:effectRef idx="0">
              <a:scrgbClr r="0" g="0" b="0"/>
            </a:effectRef>
            <a:fontRef idx="minor">
              <a:schemeClr val="lt1">
                <a:hueOff val="0"/>
                <a:satOff val="0"/>
                <a:lumOff val="0"/>
                <a:alphaOff val="0"/>
              </a:schemeClr>
            </a:fontRef>
          </p:style>
        </p:sp>
      </p:grpSp>
      <p:grpSp>
        <p:nvGrpSpPr>
          <p:cNvPr id="19" name="组合 18"/>
          <p:cNvGrpSpPr/>
          <p:nvPr/>
        </p:nvGrpSpPr>
        <p:grpSpPr>
          <a:xfrm>
            <a:off x="1262822" y="5429264"/>
            <a:ext cx="3903094" cy="793561"/>
            <a:chOff x="500034" y="3429000"/>
            <a:chExt cx="3903094" cy="793561"/>
          </a:xfrm>
        </p:grpSpPr>
        <p:grpSp>
          <p:nvGrpSpPr>
            <p:cNvPr id="20" name="组合 20"/>
            <p:cNvGrpSpPr/>
            <p:nvPr/>
          </p:nvGrpSpPr>
          <p:grpSpPr>
            <a:xfrm>
              <a:off x="896815" y="3429000"/>
              <a:ext cx="3506313" cy="722123"/>
              <a:chOff x="1562493" y="992170"/>
              <a:chExt cx="5415693" cy="793561"/>
            </a:xfrm>
            <a:scene3d>
              <a:camera prst="orthographicFront">
                <a:rot lat="0" lon="0" rev="0"/>
              </a:camera>
              <a:lightRig rig="glow" dir="t">
                <a:rot lat="0" lon="0" rev="4800000"/>
              </a:lightRig>
            </a:scene3d>
          </p:grpSpPr>
          <p:sp>
            <p:nvSpPr>
              <p:cNvPr id="22" name="五边形 21"/>
              <p:cNvSpPr/>
              <p:nvPr/>
            </p:nvSpPr>
            <p:spPr>
              <a:xfrm rot="10800000">
                <a:off x="1562493" y="992170"/>
                <a:ext cx="5415693" cy="793561"/>
              </a:xfrm>
              <a:prstGeom prst="homePlate">
                <a:avLst/>
              </a:prstGeom>
              <a:solidFill>
                <a:srgbClr val="00B0F0"/>
              </a:solidFill>
              <a:ln>
                <a:noFill/>
              </a:ln>
              <a:effectLst>
                <a:outerShdw blurRad="190500" dist="228600" dir="2700000" algn="ctr">
                  <a:srgbClr val="000000">
                    <a:alpha val="30000"/>
                  </a:srgbClr>
                </a:outerShdw>
              </a:effectLst>
              <a:sp3d prstMaterial="matte">
                <a:bevelT w="127000" h="63500"/>
              </a:sp3d>
            </p:spPr>
            <p:style>
              <a:lnRef idx="2">
                <a:scrgbClr r="0" g="0" b="0"/>
              </a:lnRef>
              <a:fillRef idx="1">
                <a:schemeClr val="accent5">
                  <a:hueOff val="-9933876"/>
                  <a:satOff val="39811"/>
                  <a:lumOff val="8628"/>
                  <a:alphaOff val="0"/>
                </a:schemeClr>
              </a:fillRef>
              <a:effectRef idx="0">
                <a:scrgbClr r="0" g="0" b="0"/>
              </a:effectRef>
              <a:fontRef idx="minor">
                <a:schemeClr val="lt1"/>
              </a:fontRef>
            </p:style>
          </p:sp>
          <p:sp>
            <p:nvSpPr>
              <p:cNvPr id="23" name="五边形 7"/>
              <p:cNvSpPr/>
              <p:nvPr/>
            </p:nvSpPr>
            <p:spPr>
              <a:xfrm rot="21600000">
                <a:off x="1760886" y="992170"/>
                <a:ext cx="5217300" cy="793561"/>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349939" tIns="106680" rIns="199136" bIns="106680" numCol="1" spcCol="1270" anchor="ctr" anchorCtr="0">
                <a:noAutofit/>
              </a:bodyPr>
              <a:lstStyle/>
              <a:p>
                <a:pPr lvl="0" algn="ctr" defTabSz="1244600">
                  <a:lnSpc>
                    <a:spcPct val="90000"/>
                  </a:lnSpc>
                  <a:spcBef>
                    <a:spcPct val="0"/>
                  </a:spcBef>
                  <a:spcAft>
                    <a:spcPct val="35000"/>
                  </a:spcAft>
                </a:pPr>
                <a:r>
                  <a:rPr lang="zh-CN" altLang="en-US" sz="2400" b="1" kern="1200" dirty="0" smtClean="0">
                    <a:latin typeface="+mj-ea"/>
                    <a:ea typeface="+mj-ea"/>
                  </a:rPr>
                  <a:t>运行图工作站</a:t>
                </a:r>
                <a:endParaRPr lang="zh-CN" altLang="en-US" sz="2400" b="1" kern="1200" dirty="0">
                  <a:latin typeface="+mj-ea"/>
                  <a:ea typeface="+mj-ea"/>
                </a:endParaRPr>
              </a:p>
            </p:txBody>
          </p:sp>
        </p:grpSp>
        <p:sp>
          <p:nvSpPr>
            <p:cNvPr id="21" name="椭圆 20"/>
            <p:cNvSpPr/>
            <p:nvPr/>
          </p:nvSpPr>
          <p:spPr>
            <a:xfrm>
              <a:off x="500034" y="3429000"/>
              <a:ext cx="793561" cy="793561"/>
            </a:xfrm>
            <a:prstGeom prst="ellipse">
              <a:avLst/>
            </a:prstGeom>
            <a:blipFill rotWithShape="0">
              <a:blip r:embed="rId2"/>
              <a:stretch>
                <a:fillRect/>
              </a:stretch>
            </a:blip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rgbClr r="0" g="0" b="0"/>
            </a:lnRef>
            <a:fillRef idx="1">
              <a:scrgbClr r="0" g="0" b="0"/>
            </a:fillRef>
            <a:effectRef idx="0">
              <a:scrgbClr r="0" g="0" b="0"/>
            </a:effectRef>
            <a:fontRef idx="minor">
              <a:schemeClr val="lt1">
                <a:hueOff val="0"/>
                <a:satOff val="0"/>
                <a:lumOff val="0"/>
                <a:alphaOff val="0"/>
              </a:schemeClr>
            </a:fontRef>
          </p:style>
        </p:sp>
      </p:grpSp>
      <p:grpSp>
        <p:nvGrpSpPr>
          <p:cNvPr id="24" name="组合 23"/>
          <p:cNvGrpSpPr/>
          <p:nvPr/>
        </p:nvGrpSpPr>
        <p:grpSpPr>
          <a:xfrm>
            <a:off x="5977730" y="2285992"/>
            <a:ext cx="3903094" cy="793561"/>
            <a:chOff x="500034" y="3429000"/>
            <a:chExt cx="3903094" cy="793561"/>
          </a:xfrm>
        </p:grpSpPr>
        <p:grpSp>
          <p:nvGrpSpPr>
            <p:cNvPr id="25" name="组合 20"/>
            <p:cNvGrpSpPr/>
            <p:nvPr/>
          </p:nvGrpSpPr>
          <p:grpSpPr>
            <a:xfrm>
              <a:off x="896815" y="3429000"/>
              <a:ext cx="3506313" cy="722123"/>
              <a:chOff x="1562493" y="992170"/>
              <a:chExt cx="5415693" cy="793561"/>
            </a:xfrm>
            <a:scene3d>
              <a:camera prst="orthographicFront">
                <a:rot lat="0" lon="0" rev="0"/>
              </a:camera>
              <a:lightRig rig="glow" dir="t">
                <a:rot lat="0" lon="0" rev="4800000"/>
              </a:lightRig>
            </a:scene3d>
          </p:grpSpPr>
          <p:sp>
            <p:nvSpPr>
              <p:cNvPr id="27" name="五边形 26"/>
              <p:cNvSpPr/>
              <p:nvPr/>
            </p:nvSpPr>
            <p:spPr>
              <a:xfrm rot="10800000">
                <a:off x="1562493" y="992170"/>
                <a:ext cx="5415693" cy="793561"/>
              </a:xfrm>
              <a:prstGeom prst="homePlate">
                <a:avLst/>
              </a:prstGeom>
              <a:solidFill>
                <a:srgbClr val="00B0F0"/>
              </a:solidFill>
              <a:ln>
                <a:noFill/>
              </a:ln>
              <a:effectLst>
                <a:outerShdw blurRad="190500" dist="228600" dir="2700000" algn="ctr">
                  <a:srgbClr val="000000">
                    <a:alpha val="30000"/>
                  </a:srgbClr>
                </a:outerShdw>
              </a:effectLst>
              <a:sp3d prstMaterial="matte">
                <a:bevelT w="127000" h="63500"/>
              </a:sp3d>
            </p:spPr>
            <p:style>
              <a:lnRef idx="2">
                <a:scrgbClr r="0" g="0" b="0"/>
              </a:lnRef>
              <a:fillRef idx="1">
                <a:schemeClr val="accent5">
                  <a:hueOff val="-9933876"/>
                  <a:satOff val="39811"/>
                  <a:lumOff val="8628"/>
                  <a:alphaOff val="0"/>
                </a:schemeClr>
              </a:fillRef>
              <a:effectRef idx="0">
                <a:scrgbClr r="0" g="0" b="0"/>
              </a:effectRef>
              <a:fontRef idx="minor">
                <a:schemeClr val="lt1"/>
              </a:fontRef>
            </p:style>
          </p:sp>
          <p:sp>
            <p:nvSpPr>
              <p:cNvPr id="28" name="五边形 7"/>
              <p:cNvSpPr/>
              <p:nvPr/>
            </p:nvSpPr>
            <p:spPr>
              <a:xfrm rot="21600000">
                <a:off x="1760886" y="992170"/>
                <a:ext cx="5217300" cy="793561"/>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349939" tIns="106680" rIns="199136" bIns="106680" numCol="1" spcCol="1270" anchor="ctr" anchorCtr="0">
                <a:noAutofit/>
              </a:bodyPr>
              <a:lstStyle/>
              <a:p>
                <a:pPr lvl="0" algn="ctr" defTabSz="1244600">
                  <a:lnSpc>
                    <a:spcPct val="90000"/>
                  </a:lnSpc>
                  <a:spcBef>
                    <a:spcPct val="0"/>
                  </a:spcBef>
                  <a:spcAft>
                    <a:spcPct val="35000"/>
                  </a:spcAft>
                </a:pPr>
                <a:r>
                  <a:rPr lang="zh-CN" altLang="en-US" sz="2400" b="1" kern="1200" dirty="0" smtClean="0">
                    <a:latin typeface="+mj-ea"/>
                    <a:ea typeface="+mj-ea"/>
                  </a:rPr>
                  <a:t>培训</a:t>
                </a:r>
                <a:r>
                  <a:rPr lang="en-US" altLang="zh-CN" sz="2400" b="1" kern="1200" dirty="0" smtClean="0">
                    <a:latin typeface="+mj-ea"/>
                    <a:ea typeface="+mj-ea"/>
                  </a:rPr>
                  <a:t>/</a:t>
                </a:r>
                <a:r>
                  <a:rPr lang="zh-CN" altLang="en-US" sz="2400" b="1" kern="1200" dirty="0" smtClean="0">
                    <a:latin typeface="+mj-ea"/>
                    <a:ea typeface="+mj-ea"/>
                  </a:rPr>
                  <a:t>模拟工作站</a:t>
                </a:r>
                <a:endParaRPr lang="zh-CN" altLang="en-US" sz="2400" b="1" kern="1200" dirty="0">
                  <a:latin typeface="+mj-ea"/>
                  <a:ea typeface="+mj-ea"/>
                </a:endParaRPr>
              </a:p>
            </p:txBody>
          </p:sp>
        </p:grpSp>
        <p:sp>
          <p:nvSpPr>
            <p:cNvPr id="26" name="椭圆 25"/>
            <p:cNvSpPr/>
            <p:nvPr/>
          </p:nvSpPr>
          <p:spPr>
            <a:xfrm>
              <a:off x="500034" y="3429000"/>
              <a:ext cx="793561" cy="793561"/>
            </a:xfrm>
            <a:prstGeom prst="ellipse">
              <a:avLst/>
            </a:prstGeom>
            <a:blipFill rotWithShape="0">
              <a:blip r:embed="rId2"/>
              <a:stretch>
                <a:fillRect/>
              </a:stretch>
            </a:blip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rgbClr r="0" g="0" b="0"/>
            </a:lnRef>
            <a:fillRef idx="1">
              <a:scrgbClr r="0" g="0" b="0"/>
            </a:fillRef>
            <a:effectRef idx="0">
              <a:scrgbClr r="0" g="0" b="0"/>
            </a:effectRef>
            <a:fontRef idx="minor">
              <a:schemeClr val="lt1">
                <a:hueOff val="0"/>
                <a:satOff val="0"/>
                <a:lumOff val="0"/>
                <a:alphaOff val="0"/>
              </a:schemeClr>
            </a:fontRef>
          </p:style>
        </p:sp>
      </p:grpSp>
      <p:grpSp>
        <p:nvGrpSpPr>
          <p:cNvPr id="29" name="组合 28"/>
          <p:cNvGrpSpPr/>
          <p:nvPr/>
        </p:nvGrpSpPr>
        <p:grpSpPr>
          <a:xfrm>
            <a:off x="6003726" y="3365305"/>
            <a:ext cx="3903094" cy="793561"/>
            <a:chOff x="526030" y="4572008"/>
            <a:chExt cx="3903094" cy="793561"/>
          </a:xfrm>
        </p:grpSpPr>
        <p:grpSp>
          <p:nvGrpSpPr>
            <p:cNvPr id="30" name="组合 18"/>
            <p:cNvGrpSpPr/>
            <p:nvPr/>
          </p:nvGrpSpPr>
          <p:grpSpPr>
            <a:xfrm>
              <a:off x="922811" y="4572008"/>
              <a:ext cx="3506313" cy="722123"/>
              <a:chOff x="1562493" y="218"/>
              <a:chExt cx="5415693" cy="793561"/>
            </a:xfrm>
            <a:scene3d>
              <a:camera prst="orthographicFront">
                <a:rot lat="0" lon="0" rev="0"/>
              </a:camera>
              <a:lightRig rig="glow" dir="t">
                <a:rot lat="0" lon="0" rev="4800000"/>
              </a:lightRig>
            </a:scene3d>
          </p:grpSpPr>
          <p:sp>
            <p:nvSpPr>
              <p:cNvPr id="32" name="五边形 31"/>
              <p:cNvSpPr/>
              <p:nvPr/>
            </p:nvSpPr>
            <p:spPr>
              <a:xfrm rot="10800000">
                <a:off x="1562493" y="218"/>
                <a:ext cx="5415693" cy="793561"/>
              </a:xfrm>
              <a:prstGeom prst="homePlate">
                <a:avLst/>
              </a:prstGeom>
              <a:solidFill>
                <a:srgbClr val="FF9900"/>
              </a:solidFill>
              <a:ln>
                <a:noFill/>
              </a:ln>
              <a:effectLst>
                <a:outerShdw blurRad="190500" dist="228600" dir="2700000" algn="ctr">
                  <a:srgbClr val="000000">
                    <a:alpha val="30000"/>
                  </a:srgbClr>
                </a:outerShdw>
              </a:effectLst>
              <a:sp3d prstMaterial="matte">
                <a:bevelT w="127000" h="63500"/>
              </a:sp3d>
            </p:spPr>
            <p:style>
              <a:lnRef idx="2">
                <a:scrgbClr r="0" g="0" b="0"/>
              </a:lnRef>
              <a:fillRef idx="1">
                <a:schemeClr val="accent5">
                  <a:hueOff val="0"/>
                  <a:satOff val="0"/>
                  <a:lumOff val="0"/>
                  <a:alphaOff val="0"/>
                </a:schemeClr>
              </a:fillRef>
              <a:effectRef idx="0">
                <a:scrgbClr r="0" g="0" b="0"/>
              </a:effectRef>
              <a:fontRef idx="minor">
                <a:schemeClr val="lt1"/>
              </a:fontRef>
            </p:style>
          </p:sp>
          <p:sp>
            <p:nvSpPr>
              <p:cNvPr id="33" name="五边形 4"/>
              <p:cNvSpPr/>
              <p:nvPr/>
            </p:nvSpPr>
            <p:spPr>
              <a:xfrm rot="21600000">
                <a:off x="1760886" y="218"/>
                <a:ext cx="5217300" cy="793561"/>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349939" tIns="106680" rIns="199136" bIns="106680" numCol="1" spcCol="1270" anchor="ctr" anchorCtr="0">
                <a:noAutofit/>
              </a:bodyPr>
              <a:lstStyle/>
              <a:p>
                <a:pPr lvl="0" algn="ctr" defTabSz="1244600">
                  <a:lnSpc>
                    <a:spcPct val="90000"/>
                  </a:lnSpc>
                  <a:spcBef>
                    <a:spcPct val="0"/>
                  </a:spcBef>
                  <a:spcAft>
                    <a:spcPct val="35000"/>
                  </a:spcAft>
                </a:pPr>
                <a:r>
                  <a:rPr lang="zh-CN" altLang="en-US" sz="2400" b="1" dirty="0" smtClean="0">
                    <a:latin typeface="+mj-ea"/>
                    <a:ea typeface="+mj-ea"/>
                  </a:rPr>
                  <a:t>打印机服务器、绘图仪和打印机</a:t>
                </a:r>
                <a:endParaRPr lang="zh-CN" altLang="en-US" sz="2400" b="1" kern="1200" dirty="0">
                  <a:latin typeface="+mj-ea"/>
                  <a:ea typeface="+mj-ea"/>
                </a:endParaRPr>
              </a:p>
            </p:txBody>
          </p:sp>
        </p:grpSp>
        <p:sp>
          <p:nvSpPr>
            <p:cNvPr id="31" name="椭圆 30"/>
            <p:cNvSpPr/>
            <p:nvPr/>
          </p:nvSpPr>
          <p:spPr>
            <a:xfrm>
              <a:off x="526030" y="4572008"/>
              <a:ext cx="793561" cy="793561"/>
            </a:xfrm>
            <a:prstGeom prst="ellipse">
              <a:avLst/>
            </a:prstGeom>
            <a:blipFill rotWithShape="0">
              <a:blip r:embed="rId2"/>
              <a:stretch>
                <a:fillRect/>
              </a:stretch>
            </a:blip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rgbClr r="0" g="0" b="0"/>
            </a:lnRef>
            <a:fillRef idx="1">
              <a:scrgbClr r="0" g="0" b="0"/>
            </a:fillRef>
            <a:effectRef idx="0">
              <a:scrgbClr r="0" g="0" b="0"/>
            </a:effectRef>
            <a:fontRef idx="minor">
              <a:schemeClr val="lt1">
                <a:hueOff val="0"/>
                <a:satOff val="0"/>
                <a:lumOff val="0"/>
                <a:alphaOff val="0"/>
              </a:schemeClr>
            </a:fontRef>
          </p:style>
        </p:sp>
      </p:grpSp>
      <p:grpSp>
        <p:nvGrpSpPr>
          <p:cNvPr id="34" name="组合 33"/>
          <p:cNvGrpSpPr/>
          <p:nvPr/>
        </p:nvGrpSpPr>
        <p:grpSpPr>
          <a:xfrm>
            <a:off x="5977730" y="4365437"/>
            <a:ext cx="3903094" cy="793561"/>
            <a:chOff x="500034" y="3429000"/>
            <a:chExt cx="3903094" cy="793561"/>
          </a:xfrm>
        </p:grpSpPr>
        <p:grpSp>
          <p:nvGrpSpPr>
            <p:cNvPr id="35" name="组合 20"/>
            <p:cNvGrpSpPr/>
            <p:nvPr/>
          </p:nvGrpSpPr>
          <p:grpSpPr>
            <a:xfrm>
              <a:off x="896815" y="3429000"/>
              <a:ext cx="3506313" cy="722123"/>
              <a:chOff x="1562493" y="992170"/>
              <a:chExt cx="5415693" cy="793561"/>
            </a:xfrm>
            <a:scene3d>
              <a:camera prst="orthographicFront">
                <a:rot lat="0" lon="0" rev="0"/>
              </a:camera>
              <a:lightRig rig="glow" dir="t">
                <a:rot lat="0" lon="0" rev="4800000"/>
              </a:lightRig>
            </a:scene3d>
          </p:grpSpPr>
          <p:sp>
            <p:nvSpPr>
              <p:cNvPr id="37" name="五边形 36"/>
              <p:cNvSpPr/>
              <p:nvPr/>
            </p:nvSpPr>
            <p:spPr>
              <a:xfrm rot="10800000">
                <a:off x="1562493" y="992170"/>
                <a:ext cx="5415693" cy="793561"/>
              </a:xfrm>
              <a:prstGeom prst="homePlate">
                <a:avLst/>
              </a:prstGeom>
              <a:solidFill>
                <a:srgbClr val="00B0F0"/>
              </a:solidFill>
              <a:ln>
                <a:noFill/>
              </a:ln>
              <a:effectLst>
                <a:outerShdw blurRad="190500" dist="228600" dir="2700000" algn="ctr">
                  <a:srgbClr val="000000">
                    <a:alpha val="30000"/>
                  </a:srgbClr>
                </a:outerShdw>
              </a:effectLst>
              <a:sp3d prstMaterial="matte">
                <a:bevelT w="127000" h="63500"/>
              </a:sp3d>
            </p:spPr>
            <p:style>
              <a:lnRef idx="2">
                <a:scrgbClr r="0" g="0" b="0"/>
              </a:lnRef>
              <a:fillRef idx="1">
                <a:schemeClr val="accent5">
                  <a:hueOff val="-9933876"/>
                  <a:satOff val="39811"/>
                  <a:lumOff val="8628"/>
                  <a:alphaOff val="0"/>
                </a:schemeClr>
              </a:fillRef>
              <a:effectRef idx="0">
                <a:scrgbClr r="0" g="0" b="0"/>
              </a:effectRef>
              <a:fontRef idx="minor">
                <a:schemeClr val="lt1"/>
              </a:fontRef>
            </p:style>
          </p:sp>
          <p:sp>
            <p:nvSpPr>
              <p:cNvPr id="38" name="五边形 7"/>
              <p:cNvSpPr/>
              <p:nvPr/>
            </p:nvSpPr>
            <p:spPr>
              <a:xfrm rot="21600000">
                <a:off x="1760886" y="992170"/>
                <a:ext cx="5217300" cy="793561"/>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349939" tIns="106680" rIns="199136" bIns="106680" numCol="1" spcCol="1270" anchor="ctr" anchorCtr="0">
                <a:noAutofit/>
              </a:bodyPr>
              <a:lstStyle/>
              <a:p>
                <a:pPr lvl="0" algn="ctr" defTabSz="1244600">
                  <a:lnSpc>
                    <a:spcPct val="90000"/>
                  </a:lnSpc>
                  <a:spcBef>
                    <a:spcPct val="0"/>
                  </a:spcBef>
                  <a:spcAft>
                    <a:spcPct val="35000"/>
                  </a:spcAft>
                </a:pPr>
                <a:r>
                  <a:rPr lang="zh-CN" altLang="en-US" sz="2400" b="1" dirty="0" smtClean="0">
                    <a:latin typeface="+mj-ea"/>
                    <a:ea typeface="+mj-ea"/>
                  </a:rPr>
                  <a:t>维修工作站</a:t>
                </a:r>
                <a:endParaRPr lang="zh-CN" altLang="en-US" sz="2400" b="1" kern="1200" dirty="0">
                  <a:latin typeface="+mj-ea"/>
                  <a:ea typeface="+mj-ea"/>
                </a:endParaRPr>
              </a:p>
            </p:txBody>
          </p:sp>
        </p:grpSp>
        <p:sp>
          <p:nvSpPr>
            <p:cNvPr id="36" name="椭圆 35"/>
            <p:cNvSpPr/>
            <p:nvPr/>
          </p:nvSpPr>
          <p:spPr>
            <a:xfrm>
              <a:off x="500034" y="3429000"/>
              <a:ext cx="793561" cy="793561"/>
            </a:xfrm>
            <a:prstGeom prst="ellipse">
              <a:avLst/>
            </a:prstGeom>
            <a:blipFill rotWithShape="0">
              <a:blip r:embed="rId2"/>
              <a:stretch>
                <a:fillRect/>
              </a:stretch>
            </a:blip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rgbClr r="0" g="0" b="0"/>
            </a:lnRef>
            <a:fillRef idx="1">
              <a:scrgbClr r="0" g="0" b="0"/>
            </a:fillRef>
            <a:effectRef idx="0">
              <a:scrgbClr r="0" g="0" b="0"/>
            </a:effectRef>
            <a:fontRef idx="minor">
              <a:schemeClr val="lt1">
                <a:hueOff val="0"/>
                <a:satOff val="0"/>
                <a:lumOff val="0"/>
                <a:alphaOff val="0"/>
              </a:schemeClr>
            </a:fontRef>
          </p:style>
        </p:sp>
      </p:grpSp>
      <p:grpSp>
        <p:nvGrpSpPr>
          <p:cNvPr id="39" name="组合 38"/>
          <p:cNvGrpSpPr/>
          <p:nvPr/>
        </p:nvGrpSpPr>
        <p:grpSpPr>
          <a:xfrm>
            <a:off x="5977730" y="5357826"/>
            <a:ext cx="3903094" cy="793561"/>
            <a:chOff x="526030" y="4572008"/>
            <a:chExt cx="3903094" cy="793561"/>
          </a:xfrm>
        </p:grpSpPr>
        <p:grpSp>
          <p:nvGrpSpPr>
            <p:cNvPr id="40" name="组合 18"/>
            <p:cNvGrpSpPr/>
            <p:nvPr/>
          </p:nvGrpSpPr>
          <p:grpSpPr>
            <a:xfrm>
              <a:off x="922811" y="4572008"/>
              <a:ext cx="3506313" cy="722123"/>
              <a:chOff x="1562493" y="218"/>
              <a:chExt cx="5415693" cy="793561"/>
            </a:xfrm>
            <a:scene3d>
              <a:camera prst="orthographicFront">
                <a:rot lat="0" lon="0" rev="0"/>
              </a:camera>
              <a:lightRig rig="glow" dir="t">
                <a:rot lat="0" lon="0" rev="4800000"/>
              </a:lightRig>
            </a:scene3d>
          </p:grpSpPr>
          <p:sp>
            <p:nvSpPr>
              <p:cNvPr id="42" name="五边形 41"/>
              <p:cNvSpPr/>
              <p:nvPr/>
            </p:nvSpPr>
            <p:spPr>
              <a:xfrm rot="10800000">
                <a:off x="1562493" y="218"/>
                <a:ext cx="5415693" cy="793561"/>
              </a:xfrm>
              <a:prstGeom prst="homePlate">
                <a:avLst/>
              </a:prstGeom>
              <a:solidFill>
                <a:srgbClr val="FF9900"/>
              </a:solidFill>
              <a:ln>
                <a:noFill/>
              </a:ln>
              <a:effectLst>
                <a:outerShdw blurRad="190500" dist="228600" dir="2700000" algn="ctr">
                  <a:srgbClr val="000000">
                    <a:alpha val="30000"/>
                  </a:srgbClr>
                </a:outerShdw>
              </a:effectLst>
              <a:sp3d prstMaterial="matte">
                <a:bevelT w="127000" h="63500"/>
              </a:sp3d>
            </p:spPr>
            <p:style>
              <a:lnRef idx="2">
                <a:scrgbClr r="0" g="0" b="0"/>
              </a:lnRef>
              <a:fillRef idx="1">
                <a:schemeClr val="accent5">
                  <a:hueOff val="0"/>
                  <a:satOff val="0"/>
                  <a:lumOff val="0"/>
                  <a:alphaOff val="0"/>
                </a:schemeClr>
              </a:fillRef>
              <a:effectRef idx="0">
                <a:scrgbClr r="0" g="0" b="0"/>
              </a:effectRef>
              <a:fontRef idx="minor">
                <a:schemeClr val="lt1"/>
              </a:fontRef>
            </p:style>
          </p:sp>
          <p:sp>
            <p:nvSpPr>
              <p:cNvPr id="43" name="五边形 4"/>
              <p:cNvSpPr/>
              <p:nvPr/>
            </p:nvSpPr>
            <p:spPr>
              <a:xfrm rot="21600000">
                <a:off x="1760886" y="218"/>
                <a:ext cx="5217300" cy="793561"/>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349939" tIns="106680" rIns="199136" bIns="106680" numCol="1" spcCol="1270" anchor="ctr" anchorCtr="0">
                <a:noAutofit/>
              </a:bodyPr>
              <a:lstStyle/>
              <a:p>
                <a:pPr lvl="0" algn="ctr" defTabSz="1244600">
                  <a:lnSpc>
                    <a:spcPct val="90000"/>
                  </a:lnSpc>
                  <a:spcBef>
                    <a:spcPct val="0"/>
                  </a:spcBef>
                  <a:spcAft>
                    <a:spcPct val="35000"/>
                  </a:spcAft>
                </a:pPr>
                <a:r>
                  <a:rPr lang="zh-CN" altLang="en-US" sz="2400" b="1" kern="1200" dirty="0" smtClean="0">
                    <a:latin typeface="+mj-ea"/>
                    <a:ea typeface="+mj-ea"/>
                  </a:rPr>
                  <a:t>局域网</a:t>
                </a:r>
                <a:endParaRPr lang="zh-CN" altLang="en-US" sz="2400" b="1" kern="1200" dirty="0">
                  <a:latin typeface="+mj-ea"/>
                  <a:ea typeface="+mj-ea"/>
                </a:endParaRPr>
              </a:p>
            </p:txBody>
          </p:sp>
        </p:grpSp>
        <p:sp>
          <p:nvSpPr>
            <p:cNvPr id="41" name="椭圆 40"/>
            <p:cNvSpPr/>
            <p:nvPr/>
          </p:nvSpPr>
          <p:spPr>
            <a:xfrm>
              <a:off x="526030" y="4572008"/>
              <a:ext cx="793561" cy="793561"/>
            </a:xfrm>
            <a:prstGeom prst="ellipse">
              <a:avLst/>
            </a:prstGeom>
            <a:blipFill rotWithShape="0">
              <a:blip r:embed="rId2"/>
              <a:stretch>
                <a:fillRect/>
              </a:stretch>
            </a:blip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rgbClr r="0" g="0" b="0"/>
            </a:lnRef>
            <a:fillRef idx="1">
              <a:scrgbClr r="0" g="0" b="0"/>
            </a:fillRef>
            <a:effectRef idx="0">
              <a:scrgbClr r="0" g="0" b="0"/>
            </a:effectRef>
            <a:fontRef idx="minor">
              <a:schemeClr val="lt1">
                <a:hueOff val="0"/>
                <a:satOff val="0"/>
                <a:lumOff val="0"/>
                <a:alphaOff val="0"/>
              </a:schemeClr>
            </a:fontRef>
          </p:style>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3806751"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二、</a:t>
            </a:r>
            <a:r>
              <a:rPr lang="en-US" altLang="zh-CN" sz="2800" b="1" dirty="0" smtClean="0">
                <a:solidFill>
                  <a:srgbClr val="0070C0"/>
                </a:solidFill>
                <a:latin typeface="微软雅黑" pitchFamily="34" charset="-122"/>
                <a:ea typeface="微软雅黑" pitchFamily="34" charset="-122"/>
                <a:sym typeface="Arial" pitchFamily="34" charset="0"/>
              </a:rPr>
              <a:t>ATS</a:t>
            </a:r>
            <a:r>
              <a:rPr lang="zh-CN" altLang="en-US" sz="2800" b="1" dirty="0" smtClean="0">
                <a:solidFill>
                  <a:srgbClr val="0070C0"/>
                </a:solidFill>
                <a:latin typeface="微软雅黑" pitchFamily="34" charset="-122"/>
                <a:ea typeface="微软雅黑" pitchFamily="34" charset="-122"/>
                <a:sym typeface="Arial" pitchFamily="34" charset="0"/>
              </a:rPr>
              <a:t>系统设备组成</a:t>
            </a:r>
            <a:endParaRPr lang="zh-CN" altLang="en-US" sz="2800" b="1" dirty="0" smtClean="0">
              <a:solidFill>
                <a:srgbClr val="0070C0"/>
              </a:solidFill>
              <a:latin typeface="微软雅黑" pitchFamily="34" charset="-122"/>
              <a:ea typeface="微软雅黑" pitchFamily="34" charset="-122"/>
              <a:sym typeface="Arial" pitchFamily="34" charset="0"/>
            </a:endParaRPr>
          </a:p>
        </p:txBody>
      </p:sp>
      <p:sp>
        <p:nvSpPr>
          <p:cNvPr id="3" name="TextBox 2"/>
          <p:cNvSpPr txBox="1"/>
          <p:nvPr/>
        </p:nvSpPr>
        <p:spPr>
          <a:xfrm>
            <a:off x="262690" y="1171558"/>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1</a:t>
            </a:r>
            <a:r>
              <a:rPr lang="zh-CN" altLang="en-US" sz="2400" b="1" dirty="0" smtClean="0">
                <a:solidFill>
                  <a:srgbClr val="333399"/>
                </a:solidFill>
                <a:latin typeface="Times New Roman" pitchFamily="18" charset="0"/>
                <a:ea typeface="+mj-ea"/>
                <a:cs typeface="Times New Roman" pitchFamily="18" charset="0"/>
              </a:rPr>
              <a:t>）控制中心设备</a:t>
            </a:r>
          </a:p>
        </p:txBody>
      </p:sp>
      <p:grpSp>
        <p:nvGrpSpPr>
          <p:cNvPr id="5" name="组合 4"/>
          <p:cNvGrpSpPr/>
          <p:nvPr/>
        </p:nvGrpSpPr>
        <p:grpSpPr>
          <a:xfrm>
            <a:off x="1905764" y="5886466"/>
            <a:ext cx="3903094" cy="793561"/>
            <a:chOff x="500034" y="2285992"/>
            <a:chExt cx="3903094" cy="793561"/>
          </a:xfrm>
        </p:grpSpPr>
        <p:grpSp>
          <p:nvGrpSpPr>
            <p:cNvPr id="6" name="组合 18"/>
            <p:cNvGrpSpPr/>
            <p:nvPr/>
          </p:nvGrpSpPr>
          <p:grpSpPr>
            <a:xfrm>
              <a:off x="896815" y="2285992"/>
              <a:ext cx="3506313" cy="722123"/>
              <a:chOff x="1562493" y="218"/>
              <a:chExt cx="5415693" cy="793561"/>
            </a:xfrm>
            <a:scene3d>
              <a:camera prst="orthographicFront">
                <a:rot lat="0" lon="0" rev="0"/>
              </a:camera>
              <a:lightRig rig="glow" dir="t">
                <a:rot lat="0" lon="0" rev="4800000"/>
              </a:lightRig>
            </a:scene3d>
          </p:grpSpPr>
          <p:sp>
            <p:nvSpPr>
              <p:cNvPr id="8" name="五边形 7"/>
              <p:cNvSpPr/>
              <p:nvPr/>
            </p:nvSpPr>
            <p:spPr>
              <a:xfrm rot="10800000">
                <a:off x="1562493" y="218"/>
                <a:ext cx="5415693" cy="793561"/>
              </a:xfrm>
              <a:prstGeom prst="homePlate">
                <a:avLst/>
              </a:prstGeom>
              <a:solidFill>
                <a:srgbClr val="FF9900"/>
              </a:solidFill>
              <a:ln>
                <a:noFill/>
              </a:ln>
              <a:effectLst>
                <a:outerShdw blurRad="190500" dist="228600" dir="2700000" algn="ctr">
                  <a:srgbClr val="000000">
                    <a:alpha val="30000"/>
                  </a:srgbClr>
                </a:outerShdw>
              </a:effectLst>
              <a:sp3d prstMaterial="matte">
                <a:bevelT w="127000" h="63500"/>
              </a:sp3d>
            </p:spPr>
            <p:style>
              <a:lnRef idx="2">
                <a:scrgbClr r="0" g="0" b="0"/>
              </a:lnRef>
              <a:fillRef idx="1">
                <a:schemeClr val="accent5">
                  <a:hueOff val="0"/>
                  <a:satOff val="0"/>
                  <a:lumOff val="0"/>
                  <a:alphaOff val="0"/>
                </a:schemeClr>
              </a:fillRef>
              <a:effectRef idx="0">
                <a:scrgbClr r="0" g="0" b="0"/>
              </a:effectRef>
              <a:fontRef idx="minor">
                <a:schemeClr val="lt1"/>
              </a:fontRef>
            </p:style>
          </p:sp>
          <p:sp>
            <p:nvSpPr>
              <p:cNvPr id="9" name="五边形 4"/>
              <p:cNvSpPr/>
              <p:nvPr/>
            </p:nvSpPr>
            <p:spPr>
              <a:xfrm rot="21600000">
                <a:off x="1760886" y="218"/>
                <a:ext cx="5217300" cy="793561"/>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349939" tIns="106680" rIns="199136" bIns="106680" numCol="1" spcCol="1270" anchor="ctr" anchorCtr="0">
                <a:noAutofit/>
              </a:bodyPr>
              <a:lstStyle/>
              <a:p>
                <a:pPr lvl="0" algn="ctr" defTabSz="1244600">
                  <a:lnSpc>
                    <a:spcPct val="90000"/>
                  </a:lnSpc>
                  <a:spcBef>
                    <a:spcPct val="0"/>
                  </a:spcBef>
                  <a:spcAft>
                    <a:spcPct val="35000"/>
                  </a:spcAft>
                </a:pPr>
                <a:r>
                  <a:rPr lang="en-US" altLang="zh-CN" sz="2400" b="1" kern="1200" dirty="0" smtClean="0">
                    <a:latin typeface="Times New Roman" pitchFamily="18" charset="0"/>
                    <a:ea typeface="+mj-ea"/>
                    <a:cs typeface="Times New Roman" pitchFamily="18" charset="0"/>
                  </a:rPr>
                  <a:t>UPS</a:t>
                </a:r>
                <a:r>
                  <a:rPr lang="zh-CN" altLang="en-US" sz="2400" b="1" kern="1200" dirty="0" smtClean="0">
                    <a:latin typeface="Times New Roman" pitchFamily="18" charset="0"/>
                    <a:ea typeface="+mj-ea"/>
                    <a:cs typeface="Times New Roman" pitchFamily="18" charset="0"/>
                  </a:rPr>
                  <a:t>及电池</a:t>
                </a:r>
                <a:endParaRPr lang="zh-CN" altLang="en-US" sz="2400" b="1" kern="1200" dirty="0">
                  <a:latin typeface="Times New Roman" pitchFamily="18" charset="0"/>
                  <a:ea typeface="+mj-ea"/>
                  <a:cs typeface="Times New Roman" pitchFamily="18" charset="0"/>
                </a:endParaRPr>
              </a:p>
            </p:txBody>
          </p:sp>
        </p:grpSp>
        <p:sp>
          <p:nvSpPr>
            <p:cNvPr id="7" name="椭圆 6"/>
            <p:cNvSpPr/>
            <p:nvPr/>
          </p:nvSpPr>
          <p:spPr>
            <a:xfrm>
              <a:off x="500034" y="2285992"/>
              <a:ext cx="793561" cy="793561"/>
            </a:xfrm>
            <a:prstGeom prst="ellipse">
              <a:avLst/>
            </a:prstGeom>
            <a:blipFill rotWithShape="0">
              <a:blip r:embed="rId2"/>
              <a:stretch>
                <a:fillRect/>
              </a:stretch>
            </a:blip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rgbClr r="0" g="0" b="0"/>
            </a:lnRef>
            <a:fillRef idx="1">
              <a:scrgbClr r="0" g="0" b="0"/>
            </a:fillRef>
            <a:effectRef idx="0">
              <a:scrgbClr r="0" g="0" b="0"/>
            </a:effectRef>
            <a:fontRef idx="minor">
              <a:schemeClr val="lt1">
                <a:hueOff val="0"/>
                <a:satOff val="0"/>
                <a:lumOff val="0"/>
                <a:alphaOff val="0"/>
              </a:schemeClr>
            </a:fontRef>
          </p:style>
        </p:sp>
      </p:grpSp>
      <p:sp>
        <p:nvSpPr>
          <p:cNvPr id="10" name="Rectangle 1"/>
          <p:cNvSpPr>
            <a:spLocks noChangeArrowheads="1"/>
          </p:cNvSpPr>
          <p:nvPr/>
        </p:nvSpPr>
        <p:spPr bwMode="auto">
          <a:xfrm>
            <a:off x="6049168" y="5622574"/>
            <a:ext cx="3929091"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base">
              <a:spcBef>
                <a:spcPct val="0"/>
              </a:spcBef>
              <a:spcAft>
                <a:spcPct val="0"/>
              </a:spcAft>
              <a:defRPr/>
            </a:pPr>
            <a:r>
              <a:rPr lang="zh-CN" altLang="en-US" sz="2400" b="1" kern="0" dirty="0" smtClean="0">
                <a:solidFill>
                  <a:srgbClr val="333399"/>
                </a:solidFill>
                <a:latin typeface="Times New Roman" pitchFamily="18" charset="0"/>
                <a:ea typeface="+mj-ea"/>
                <a:cs typeface="Times New Roman" pitchFamily="18" charset="0"/>
              </a:rPr>
              <a:t>控制中心配备在线式</a:t>
            </a:r>
            <a:r>
              <a:rPr lang="en-US" altLang="zh-CN" sz="2400" b="1" kern="0" dirty="0" smtClean="0">
                <a:solidFill>
                  <a:srgbClr val="333399"/>
                </a:solidFill>
                <a:latin typeface="Times New Roman" pitchFamily="18" charset="0"/>
                <a:ea typeface="+mj-ea"/>
                <a:cs typeface="Times New Roman" pitchFamily="18" charset="0"/>
              </a:rPr>
              <a:t>UPS</a:t>
            </a:r>
            <a:r>
              <a:rPr lang="zh-CN" altLang="en-US" sz="2400" b="1" kern="0" dirty="0" smtClean="0">
                <a:solidFill>
                  <a:srgbClr val="333399"/>
                </a:solidFill>
                <a:latin typeface="Times New Roman" pitchFamily="18" charset="0"/>
                <a:ea typeface="+mj-ea"/>
                <a:cs typeface="Times New Roman" pitchFamily="18" charset="0"/>
              </a:rPr>
              <a:t>及可提供</a:t>
            </a:r>
            <a:r>
              <a:rPr lang="en-US" altLang="zh-CN" sz="2400" b="1" kern="0" dirty="0" smtClean="0">
                <a:solidFill>
                  <a:srgbClr val="333399"/>
                </a:solidFill>
                <a:latin typeface="Times New Roman" pitchFamily="18" charset="0"/>
                <a:ea typeface="+mj-ea"/>
                <a:cs typeface="Times New Roman" pitchFamily="18" charset="0"/>
              </a:rPr>
              <a:t>30 min</a:t>
            </a:r>
            <a:r>
              <a:rPr lang="zh-CN" altLang="en-US" sz="2400" b="1" kern="0" dirty="0" smtClean="0">
                <a:solidFill>
                  <a:srgbClr val="333399"/>
                </a:solidFill>
                <a:latin typeface="Times New Roman" pitchFamily="18" charset="0"/>
                <a:ea typeface="+mj-ea"/>
                <a:cs typeface="Times New Roman" pitchFamily="18" charset="0"/>
              </a:rPr>
              <a:t>后备电源的蓄电池。</a:t>
            </a:r>
          </a:p>
        </p:txBody>
      </p:sp>
      <p:pic>
        <p:nvPicPr>
          <p:cNvPr id="11" name="图片 10" descr="C:\Users\Administrator\AppData\Roaming\Tencent\Users\603359521\QQ\WinTemp\RichOle\EP(Q8{)%]PS_RWKQYYS(TOT.png"/>
          <p:cNvPicPr/>
          <p:nvPr/>
        </p:nvPicPr>
        <p:blipFill>
          <a:blip r:embed="rId3" cstate="print"/>
          <a:srcRect/>
          <a:stretch>
            <a:fillRect/>
          </a:stretch>
        </p:blipFill>
        <p:spPr bwMode="auto">
          <a:xfrm>
            <a:off x="3120210" y="1528748"/>
            <a:ext cx="8572560" cy="392909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3806751"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二、</a:t>
            </a:r>
            <a:r>
              <a:rPr lang="en-US" altLang="zh-CN" sz="2800" b="1" dirty="0" smtClean="0">
                <a:solidFill>
                  <a:srgbClr val="0070C0"/>
                </a:solidFill>
                <a:latin typeface="微软雅黑" pitchFamily="34" charset="-122"/>
                <a:ea typeface="微软雅黑" pitchFamily="34" charset="-122"/>
                <a:sym typeface="Arial" pitchFamily="34" charset="0"/>
              </a:rPr>
              <a:t>ATS</a:t>
            </a:r>
            <a:r>
              <a:rPr lang="zh-CN" altLang="en-US" sz="2800" b="1" dirty="0" smtClean="0">
                <a:solidFill>
                  <a:srgbClr val="0070C0"/>
                </a:solidFill>
                <a:latin typeface="微软雅黑" pitchFamily="34" charset="-122"/>
                <a:ea typeface="微软雅黑" pitchFamily="34" charset="-122"/>
                <a:sym typeface="Arial" pitchFamily="34" charset="0"/>
              </a:rPr>
              <a:t>系统设备组成</a:t>
            </a:r>
            <a:endParaRPr lang="zh-CN" altLang="en-US" sz="2800" b="1" dirty="0" smtClean="0">
              <a:solidFill>
                <a:srgbClr val="0070C0"/>
              </a:solidFill>
              <a:latin typeface="微软雅黑" pitchFamily="34" charset="-122"/>
              <a:ea typeface="微软雅黑" pitchFamily="34" charset="-122"/>
              <a:sym typeface="Arial" pitchFamily="34" charset="0"/>
            </a:endParaRPr>
          </a:p>
        </p:txBody>
      </p:sp>
      <p:sp>
        <p:nvSpPr>
          <p:cNvPr id="3" name="TextBox 2"/>
          <p:cNvSpPr txBox="1"/>
          <p:nvPr/>
        </p:nvSpPr>
        <p:spPr>
          <a:xfrm>
            <a:off x="262690" y="1209959"/>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1</a:t>
            </a:r>
            <a:r>
              <a:rPr lang="zh-CN" altLang="en-US" sz="2400" b="1" dirty="0" smtClean="0">
                <a:solidFill>
                  <a:srgbClr val="333399"/>
                </a:solidFill>
                <a:latin typeface="Times New Roman" pitchFamily="18" charset="0"/>
                <a:ea typeface="+mj-ea"/>
                <a:cs typeface="Times New Roman" pitchFamily="18" charset="0"/>
              </a:rPr>
              <a:t>）控制中心设备</a:t>
            </a:r>
          </a:p>
        </p:txBody>
      </p:sp>
      <p:pic>
        <p:nvPicPr>
          <p:cNvPr id="4" name="Picture 4" descr="d:\360浏览器\360\360se\360se6\User Data\temp\67e4dbab837e91c9e82d24da101_p1_mk1.jpg"/>
          <p:cNvPicPr>
            <a:picLocks noChangeAspect="1" noChangeArrowheads="1"/>
          </p:cNvPicPr>
          <p:nvPr/>
        </p:nvPicPr>
        <p:blipFill>
          <a:blip r:embed="rId2"/>
          <a:srcRect/>
          <a:stretch>
            <a:fillRect/>
          </a:stretch>
        </p:blipFill>
        <p:spPr bwMode="auto">
          <a:xfrm>
            <a:off x="834194" y="1885938"/>
            <a:ext cx="9607806" cy="4929222"/>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3806751"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二、</a:t>
            </a:r>
            <a:r>
              <a:rPr lang="en-US" altLang="zh-CN" sz="2800" b="1" dirty="0" smtClean="0">
                <a:solidFill>
                  <a:srgbClr val="0070C0"/>
                </a:solidFill>
                <a:latin typeface="微软雅黑" pitchFamily="34" charset="-122"/>
                <a:ea typeface="微软雅黑" pitchFamily="34" charset="-122"/>
                <a:sym typeface="Arial" pitchFamily="34" charset="0"/>
              </a:rPr>
              <a:t>ATS</a:t>
            </a:r>
            <a:r>
              <a:rPr lang="zh-CN" altLang="en-US" sz="2800" b="1" dirty="0" smtClean="0">
                <a:solidFill>
                  <a:srgbClr val="0070C0"/>
                </a:solidFill>
                <a:latin typeface="微软雅黑" pitchFamily="34" charset="-122"/>
                <a:ea typeface="微软雅黑" pitchFamily="34" charset="-122"/>
                <a:sym typeface="Arial" pitchFamily="34" charset="0"/>
              </a:rPr>
              <a:t>系统设备组成</a:t>
            </a:r>
            <a:endParaRPr lang="zh-CN" altLang="en-US" sz="2800" b="1" dirty="0" smtClean="0">
              <a:solidFill>
                <a:srgbClr val="0070C0"/>
              </a:solidFill>
              <a:latin typeface="微软雅黑" pitchFamily="34" charset="-122"/>
              <a:ea typeface="微软雅黑" pitchFamily="34" charset="-122"/>
              <a:sym typeface="Arial" pitchFamily="34" charset="0"/>
            </a:endParaRPr>
          </a:p>
        </p:txBody>
      </p:sp>
      <p:sp>
        <p:nvSpPr>
          <p:cNvPr id="3" name="TextBox 2"/>
          <p:cNvSpPr txBox="1"/>
          <p:nvPr/>
        </p:nvSpPr>
        <p:spPr>
          <a:xfrm>
            <a:off x="334128" y="1100120"/>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1</a:t>
            </a:r>
            <a:r>
              <a:rPr lang="zh-CN" altLang="en-US" sz="2400" b="1" dirty="0" smtClean="0">
                <a:solidFill>
                  <a:srgbClr val="333399"/>
                </a:solidFill>
                <a:latin typeface="Times New Roman" pitchFamily="18" charset="0"/>
                <a:ea typeface="+mj-ea"/>
                <a:cs typeface="Times New Roman" pitchFamily="18" charset="0"/>
              </a:rPr>
              <a:t>）控制中心设备</a:t>
            </a:r>
          </a:p>
        </p:txBody>
      </p:sp>
      <p:pic>
        <p:nvPicPr>
          <p:cNvPr id="4" name="Picture 2" descr="d:\360浏览器\360\360se\360se6\User Data\temp\20090312094717.jpg"/>
          <p:cNvPicPr>
            <a:picLocks noChangeAspect="1" noChangeArrowheads="1"/>
          </p:cNvPicPr>
          <p:nvPr/>
        </p:nvPicPr>
        <p:blipFill>
          <a:blip r:embed="rId2"/>
          <a:srcRect/>
          <a:stretch>
            <a:fillRect/>
          </a:stretch>
        </p:blipFill>
        <p:spPr bwMode="auto">
          <a:xfrm>
            <a:off x="905632" y="1743062"/>
            <a:ext cx="10072758" cy="5123213"/>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3806751"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二、</a:t>
            </a:r>
            <a:r>
              <a:rPr lang="en-US" altLang="zh-CN" sz="2800" b="1" dirty="0" smtClean="0">
                <a:solidFill>
                  <a:srgbClr val="0070C0"/>
                </a:solidFill>
                <a:latin typeface="微软雅黑" pitchFamily="34" charset="-122"/>
                <a:ea typeface="微软雅黑" pitchFamily="34" charset="-122"/>
                <a:sym typeface="Arial" pitchFamily="34" charset="0"/>
              </a:rPr>
              <a:t>ATS</a:t>
            </a:r>
            <a:r>
              <a:rPr lang="zh-CN" altLang="en-US" sz="2800" b="1" dirty="0" smtClean="0">
                <a:solidFill>
                  <a:srgbClr val="0070C0"/>
                </a:solidFill>
                <a:latin typeface="微软雅黑" pitchFamily="34" charset="-122"/>
                <a:ea typeface="微软雅黑" pitchFamily="34" charset="-122"/>
                <a:sym typeface="Arial" pitchFamily="34" charset="0"/>
              </a:rPr>
              <a:t>系统设备组成</a:t>
            </a:r>
            <a:endParaRPr lang="zh-CN" altLang="en-US" sz="2800" b="1" dirty="0" smtClean="0">
              <a:solidFill>
                <a:srgbClr val="0070C0"/>
              </a:solidFill>
              <a:latin typeface="微软雅黑" pitchFamily="34" charset="-122"/>
              <a:ea typeface="微软雅黑" pitchFamily="34" charset="-122"/>
              <a:sym typeface="Arial" pitchFamily="34" charset="0"/>
            </a:endParaRPr>
          </a:p>
        </p:txBody>
      </p:sp>
      <p:pic>
        <p:nvPicPr>
          <p:cNvPr id="3" name="Picture 2" descr="d:\360浏览器\360\360se\360se6\User Data\temp\u=3269042698,590642130&amp;fm=23&amp;gp=0.jpg"/>
          <p:cNvPicPr>
            <a:picLocks noChangeAspect="1" noChangeArrowheads="1"/>
          </p:cNvPicPr>
          <p:nvPr/>
        </p:nvPicPr>
        <p:blipFill>
          <a:blip r:embed="rId2"/>
          <a:srcRect/>
          <a:stretch>
            <a:fillRect/>
          </a:stretch>
        </p:blipFill>
        <p:spPr bwMode="auto">
          <a:xfrm>
            <a:off x="834194" y="1814500"/>
            <a:ext cx="9893022" cy="5386400"/>
          </a:xfrm>
          <a:prstGeom prst="rect">
            <a:avLst/>
          </a:prstGeom>
          <a:noFill/>
        </p:spPr>
      </p:pic>
      <p:sp>
        <p:nvSpPr>
          <p:cNvPr id="4" name="TextBox 3"/>
          <p:cNvSpPr txBox="1"/>
          <p:nvPr/>
        </p:nvSpPr>
        <p:spPr>
          <a:xfrm>
            <a:off x="262690" y="1209959"/>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1</a:t>
            </a:r>
            <a:r>
              <a:rPr lang="zh-CN" altLang="en-US" sz="2400" b="1" dirty="0" smtClean="0">
                <a:solidFill>
                  <a:srgbClr val="333399"/>
                </a:solidFill>
                <a:latin typeface="Times New Roman" pitchFamily="18" charset="0"/>
                <a:ea typeface="+mj-ea"/>
                <a:cs typeface="Times New Roman" pitchFamily="18" charset="0"/>
              </a:rPr>
              <a:t>）控制中心设备</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3806751"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二、</a:t>
            </a:r>
            <a:r>
              <a:rPr lang="en-US" altLang="zh-CN" sz="2800" b="1" dirty="0" smtClean="0">
                <a:solidFill>
                  <a:srgbClr val="0070C0"/>
                </a:solidFill>
                <a:latin typeface="微软雅黑" pitchFamily="34" charset="-122"/>
                <a:ea typeface="微软雅黑" pitchFamily="34" charset="-122"/>
                <a:sym typeface="Arial" pitchFamily="34" charset="0"/>
              </a:rPr>
              <a:t>ATS</a:t>
            </a:r>
            <a:r>
              <a:rPr lang="zh-CN" altLang="en-US" sz="2800" b="1" dirty="0" smtClean="0">
                <a:solidFill>
                  <a:srgbClr val="0070C0"/>
                </a:solidFill>
                <a:latin typeface="微软雅黑" pitchFamily="34" charset="-122"/>
                <a:ea typeface="微软雅黑" pitchFamily="34" charset="-122"/>
                <a:sym typeface="Arial" pitchFamily="34" charset="0"/>
              </a:rPr>
              <a:t>系统设备组成</a:t>
            </a:r>
            <a:endParaRPr lang="zh-CN" altLang="en-US" sz="2800" b="1" dirty="0" smtClean="0">
              <a:solidFill>
                <a:srgbClr val="0070C0"/>
              </a:solidFill>
              <a:latin typeface="微软雅黑" pitchFamily="34" charset="-122"/>
              <a:ea typeface="微软雅黑" pitchFamily="34" charset="-122"/>
              <a:sym typeface="Arial" pitchFamily="34" charset="0"/>
            </a:endParaRPr>
          </a:p>
        </p:txBody>
      </p:sp>
      <p:sp>
        <p:nvSpPr>
          <p:cNvPr id="3" name="TextBox 2"/>
          <p:cNvSpPr txBox="1"/>
          <p:nvPr/>
        </p:nvSpPr>
        <p:spPr>
          <a:xfrm>
            <a:off x="191252" y="1171558"/>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2</a:t>
            </a:r>
            <a:r>
              <a:rPr lang="zh-CN" altLang="en-US" sz="2400" b="1" dirty="0" smtClean="0">
                <a:solidFill>
                  <a:srgbClr val="333399"/>
                </a:solidFill>
                <a:latin typeface="Times New Roman" pitchFamily="18" charset="0"/>
                <a:ea typeface="+mj-ea"/>
                <a:cs typeface="Times New Roman" pitchFamily="18" charset="0"/>
              </a:rPr>
              <a:t>）车站设备</a:t>
            </a:r>
          </a:p>
        </p:txBody>
      </p:sp>
      <p:sp>
        <p:nvSpPr>
          <p:cNvPr id="4" name="Rectangle 1"/>
          <p:cNvSpPr>
            <a:spLocks noChangeArrowheads="1"/>
          </p:cNvSpPr>
          <p:nvPr/>
        </p:nvSpPr>
        <p:spPr bwMode="auto">
          <a:xfrm>
            <a:off x="477004" y="1671624"/>
            <a:ext cx="821537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base">
              <a:spcBef>
                <a:spcPct val="0"/>
              </a:spcBef>
              <a:spcAft>
                <a:spcPct val="0"/>
              </a:spcAft>
              <a:defRPr/>
            </a:pPr>
            <a:r>
              <a:rPr lang="zh-CN" altLang="en-US" sz="2400" b="1" kern="0" dirty="0" smtClean="0">
                <a:solidFill>
                  <a:srgbClr val="333399"/>
                </a:solidFill>
                <a:latin typeface="Times New Roman" pitchFamily="18" charset="0"/>
                <a:ea typeface="+mj-ea"/>
                <a:cs typeface="Times New Roman" pitchFamily="18" charset="0"/>
              </a:rPr>
              <a:t>        车站分集中联锁站和非集中联锁站，设备不同。</a:t>
            </a:r>
          </a:p>
        </p:txBody>
      </p:sp>
      <p:grpSp>
        <p:nvGrpSpPr>
          <p:cNvPr id="5" name="组合 4"/>
          <p:cNvGrpSpPr/>
          <p:nvPr/>
        </p:nvGrpSpPr>
        <p:grpSpPr>
          <a:xfrm>
            <a:off x="1776130" y="2608284"/>
            <a:ext cx="4296068" cy="3849686"/>
            <a:chOff x="3052" y="-1"/>
            <a:chExt cx="3718874" cy="4064000"/>
          </a:xfrm>
        </p:grpSpPr>
        <p:sp>
          <p:nvSpPr>
            <p:cNvPr id="6" name="流程图: 手动操作 5"/>
            <p:cNvSpPr/>
            <p:nvPr/>
          </p:nvSpPr>
          <p:spPr>
            <a:xfrm rot="16200000">
              <a:off x="-169511" y="172562"/>
              <a:ext cx="4064000" cy="3718874"/>
            </a:xfrm>
            <a:prstGeom prst="flowChartManualOperation">
              <a:avLst/>
            </a:prstGeom>
            <a:solidFill>
              <a:srgbClr val="00B0F0"/>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7" name="流程图: 手动操作 4"/>
            <p:cNvSpPr/>
            <p:nvPr/>
          </p:nvSpPr>
          <p:spPr>
            <a:xfrm>
              <a:off x="3052" y="812799"/>
              <a:ext cx="3533354" cy="24384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60350" tIns="0" rIns="263457" bIns="0" numCol="1" spcCol="1270" anchor="t" anchorCtr="0">
              <a:noAutofit/>
            </a:bodyPr>
            <a:lstStyle/>
            <a:p>
              <a:pPr lvl="0" algn="l" defTabSz="1822450">
                <a:spcBef>
                  <a:spcPct val="0"/>
                </a:spcBef>
                <a:spcAft>
                  <a:spcPct val="35000"/>
                </a:spcAft>
              </a:pPr>
              <a:r>
                <a:rPr lang="zh-CN" altLang="en-US" sz="2400" b="1" kern="1200" dirty="0" smtClean="0">
                  <a:latin typeface="Times New Roman" pitchFamily="18" charset="0"/>
                  <a:ea typeface="+mj-ea"/>
                  <a:cs typeface="Times New Roman" pitchFamily="18" charset="0"/>
                </a:rPr>
                <a:t>集中联锁站设备</a:t>
              </a:r>
              <a:endParaRPr lang="zh-CN" altLang="en-US" sz="2400" b="1" kern="1200" dirty="0">
                <a:latin typeface="Times New Roman" pitchFamily="18" charset="0"/>
                <a:ea typeface="+mj-ea"/>
                <a:cs typeface="Times New Roman" pitchFamily="18" charset="0"/>
              </a:endParaRPr>
            </a:p>
            <a:p>
              <a:pPr marL="285750" lvl="1" indent="-285750" defTabSz="1422400">
                <a:spcBef>
                  <a:spcPct val="0"/>
                </a:spcBef>
                <a:spcAft>
                  <a:spcPct val="15000"/>
                </a:spcAft>
                <a:buFontTx/>
                <a:buChar char="••"/>
              </a:pPr>
              <a:r>
                <a:rPr lang="zh-CN" altLang="en-US" sz="2400" b="1" dirty="0" smtClean="0">
                  <a:latin typeface="Times New Roman" pitchFamily="18" charset="0"/>
                  <a:ea typeface="+mj-ea"/>
                  <a:cs typeface="Times New Roman" pitchFamily="18" charset="0"/>
                </a:rPr>
                <a:t>设有一台</a:t>
              </a:r>
              <a:r>
                <a:rPr lang="en-US" sz="2400" b="1" dirty="0" smtClean="0">
                  <a:latin typeface="Times New Roman" pitchFamily="18" charset="0"/>
                  <a:ea typeface="+mj-ea"/>
                  <a:cs typeface="Times New Roman" pitchFamily="18" charset="0"/>
                </a:rPr>
                <a:t>ATS</a:t>
              </a:r>
              <a:r>
                <a:rPr lang="zh-CN" altLang="en-US" sz="2400" b="1" dirty="0" smtClean="0">
                  <a:latin typeface="Times New Roman" pitchFamily="18" charset="0"/>
                  <a:ea typeface="+mj-ea"/>
                  <a:cs typeface="Times New Roman" pitchFamily="18" charset="0"/>
                </a:rPr>
                <a:t>分机，是</a:t>
              </a:r>
              <a:r>
                <a:rPr lang="en-US" sz="2400" b="1" dirty="0" smtClean="0">
                  <a:latin typeface="Times New Roman" pitchFamily="18" charset="0"/>
                  <a:ea typeface="+mj-ea"/>
                  <a:cs typeface="Times New Roman" pitchFamily="18" charset="0"/>
                </a:rPr>
                <a:t>ATS</a:t>
              </a:r>
              <a:r>
                <a:rPr lang="zh-CN" altLang="en-US" sz="2400" b="1" dirty="0" smtClean="0">
                  <a:latin typeface="Times New Roman" pitchFamily="18" charset="0"/>
                  <a:ea typeface="+mj-ea"/>
                  <a:cs typeface="Times New Roman" pitchFamily="18" charset="0"/>
                </a:rPr>
                <a:t>与</a:t>
              </a:r>
              <a:r>
                <a:rPr lang="en-US" sz="2400" b="1" dirty="0" smtClean="0">
                  <a:latin typeface="Times New Roman" pitchFamily="18" charset="0"/>
                  <a:ea typeface="+mj-ea"/>
                  <a:cs typeface="Times New Roman" pitchFamily="18" charset="0"/>
                </a:rPr>
                <a:t>ATP</a:t>
              </a:r>
              <a:r>
                <a:rPr lang="zh-CN" altLang="en-US" sz="2400" b="1" dirty="0" smtClean="0">
                  <a:latin typeface="Times New Roman" pitchFamily="18" charset="0"/>
                  <a:ea typeface="+mj-ea"/>
                  <a:cs typeface="Times New Roman" pitchFamily="18" charset="0"/>
                </a:rPr>
                <a:t>地面设备和</a:t>
              </a:r>
              <a:r>
                <a:rPr lang="en-US" sz="2400" b="1" dirty="0" smtClean="0">
                  <a:latin typeface="Times New Roman" pitchFamily="18" charset="0"/>
                  <a:ea typeface="+mj-ea"/>
                  <a:cs typeface="Times New Roman" pitchFamily="18" charset="0"/>
                </a:rPr>
                <a:t>ATO</a:t>
              </a:r>
              <a:r>
                <a:rPr lang="zh-CN" altLang="en-US" sz="2400" b="1" dirty="0" smtClean="0">
                  <a:latin typeface="Times New Roman" pitchFamily="18" charset="0"/>
                  <a:ea typeface="+mj-ea"/>
                  <a:cs typeface="Times New Roman" pitchFamily="18" charset="0"/>
                </a:rPr>
                <a:t>地面设备接口。配备了采用可编程控制器的远程终端单元。</a:t>
              </a:r>
              <a:endParaRPr lang="zh-CN" altLang="en-US" sz="2400" b="1" kern="1200" dirty="0">
                <a:latin typeface="Times New Roman" pitchFamily="18" charset="0"/>
                <a:ea typeface="+mj-ea"/>
                <a:cs typeface="Times New Roman" pitchFamily="18" charset="0"/>
              </a:endParaRPr>
            </a:p>
          </p:txBody>
        </p:sp>
      </p:grpSp>
      <p:grpSp>
        <p:nvGrpSpPr>
          <p:cNvPr id="8" name="组合 7"/>
          <p:cNvGrpSpPr/>
          <p:nvPr/>
        </p:nvGrpSpPr>
        <p:grpSpPr>
          <a:xfrm>
            <a:off x="6143636" y="2457442"/>
            <a:ext cx="4311658" cy="3886226"/>
            <a:chOff x="3158058" y="-1"/>
            <a:chExt cx="2968215" cy="4064000"/>
          </a:xfrm>
        </p:grpSpPr>
        <p:sp>
          <p:nvSpPr>
            <p:cNvPr id="9" name="流程图: 手动操作 8"/>
            <p:cNvSpPr/>
            <p:nvPr/>
          </p:nvSpPr>
          <p:spPr>
            <a:xfrm rot="16200000">
              <a:off x="2593503" y="564554"/>
              <a:ext cx="4064000" cy="2934890"/>
            </a:xfrm>
            <a:prstGeom prst="flowChartManualOperation">
              <a:avLst/>
            </a:prstGeom>
            <a:solidFill>
              <a:srgbClr val="FF9900"/>
            </a:solidFill>
          </p:spPr>
          <p:style>
            <a:lnRef idx="2">
              <a:schemeClr val="lt1">
                <a:hueOff val="0"/>
                <a:satOff val="0"/>
                <a:lumOff val="0"/>
                <a:alphaOff val="0"/>
              </a:schemeClr>
            </a:lnRef>
            <a:fillRef idx="1">
              <a:schemeClr val="accent2">
                <a:hueOff val="-8543487"/>
                <a:satOff val="24962"/>
                <a:lumOff val="-4706"/>
                <a:alphaOff val="0"/>
              </a:schemeClr>
            </a:fillRef>
            <a:effectRef idx="0">
              <a:schemeClr val="accent2">
                <a:hueOff val="-8543487"/>
                <a:satOff val="24962"/>
                <a:lumOff val="-4706"/>
                <a:alphaOff val="0"/>
              </a:schemeClr>
            </a:effectRef>
            <a:fontRef idx="minor">
              <a:schemeClr val="lt1"/>
            </a:fontRef>
          </p:style>
        </p:sp>
        <p:sp>
          <p:nvSpPr>
            <p:cNvPr id="10" name="流程图: 手动操作 6"/>
            <p:cNvSpPr/>
            <p:nvPr/>
          </p:nvSpPr>
          <p:spPr>
            <a:xfrm>
              <a:off x="3191383" y="1045882"/>
              <a:ext cx="2934890" cy="209176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60350" tIns="0" rIns="263457" bIns="0" numCol="1" spcCol="1270" anchor="t" anchorCtr="0">
              <a:noAutofit/>
            </a:bodyPr>
            <a:lstStyle/>
            <a:p>
              <a:pPr lvl="0" algn="l" defTabSz="1822450">
                <a:spcBef>
                  <a:spcPct val="0"/>
                </a:spcBef>
                <a:spcAft>
                  <a:spcPct val="35000"/>
                </a:spcAft>
              </a:pPr>
              <a:r>
                <a:rPr lang="zh-CN" altLang="en-US" sz="2400" b="1" kern="1200" dirty="0" smtClean="0">
                  <a:latin typeface="Times New Roman" pitchFamily="18" charset="0"/>
                  <a:ea typeface="+mj-ea"/>
                  <a:cs typeface="Times New Roman" pitchFamily="18" charset="0"/>
                </a:rPr>
                <a:t>集中联锁站设备</a:t>
              </a:r>
              <a:endParaRPr lang="zh-CN" altLang="en-US" sz="2400" b="1" kern="1200" dirty="0">
                <a:latin typeface="Times New Roman" pitchFamily="18" charset="0"/>
                <a:ea typeface="+mj-ea"/>
                <a:cs typeface="Times New Roman" pitchFamily="18" charset="0"/>
              </a:endParaRPr>
            </a:p>
            <a:p>
              <a:pPr marL="285750" lvl="1" indent="-285750" defTabSz="1422400">
                <a:spcBef>
                  <a:spcPct val="0"/>
                </a:spcBef>
                <a:spcAft>
                  <a:spcPct val="15000"/>
                </a:spcAft>
                <a:buChar char="••"/>
              </a:pPr>
              <a:r>
                <a:rPr lang="zh-CN" altLang="en-US" sz="2400" b="1" dirty="0" smtClean="0">
                  <a:latin typeface="Times New Roman" pitchFamily="18" charset="0"/>
                  <a:ea typeface="+mj-ea"/>
                  <a:cs typeface="Times New Roman" pitchFamily="18" charset="0"/>
                </a:rPr>
                <a:t>非集中联锁站不设</a:t>
              </a:r>
              <a:r>
                <a:rPr lang="en-US" sz="2400" b="1" dirty="0" smtClean="0">
                  <a:latin typeface="Times New Roman" pitchFamily="18" charset="0"/>
                  <a:ea typeface="+mj-ea"/>
                  <a:cs typeface="Times New Roman" pitchFamily="18" charset="0"/>
                </a:rPr>
                <a:t>ATS</a:t>
              </a:r>
              <a:r>
                <a:rPr lang="zh-CN" altLang="en-US" sz="2400" b="1" dirty="0" smtClean="0">
                  <a:latin typeface="Times New Roman" pitchFamily="18" charset="0"/>
                  <a:ea typeface="+mj-ea"/>
                  <a:cs typeface="Times New Roman" pitchFamily="18" charset="0"/>
                </a:rPr>
                <a:t>分机，它的</a:t>
              </a:r>
              <a:r>
                <a:rPr lang="en-US" sz="2400" b="1" dirty="0" smtClean="0">
                  <a:latin typeface="Times New Roman" pitchFamily="18" charset="0"/>
                  <a:ea typeface="+mj-ea"/>
                  <a:cs typeface="Times New Roman" pitchFamily="18" charset="0"/>
                </a:rPr>
                <a:t>PTI</a:t>
              </a:r>
              <a:r>
                <a:rPr lang="zh-CN" altLang="en-US" sz="2400" b="1" dirty="0" smtClean="0">
                  <a:latin typeface="Times New Roman" pitchFamily="18" charset="0"/>
                  <a:ea typeface="+mj-ea"/>
                  <a:cs typeface="Times New Roman" pitchFamily="18" charset="0"/>
                </a:rPr>
                <a:t>、</a:t>
              </a:r>
              <a:r>
                <a:rPr lang="en-US" sz="2400" b="1" dirty="0" smtClean="0">
                  <a:latin typeface="Times New Roman" pitchFamily="18" charset="0"/>
                  <a:ea typeface="+mj-ea"/>
                  <a:cs typeface="Times New Roman" pitchFamily="18" charset="0"/>
                </a:rPr>
                <a:t>PIIS</a:t>
              </a:r>
              <a:r>
                <a:rPr lang="zh-CN" altLang="en-US" sz="2400" b="1" dirty="0" smtClean="0">
                  <a:latin typeface="Times New Roman" pitchFamily="18" charset="0"/>
                  <a:ea typeface="+mj-ea"/>
                  <a:cs typeface="Times New Roman" pitchFamily="18" charset="0"/>
                </a:rPr>
                <a:t>和</a:t>
              </a:r>
              <a:r>
                <a:rPr lang="en-US" sz="2400" b="1" dirty="0" smtClean="0">
                  <a:latin typeface="Times New Roman" pitchFamily="18" charset="0"/>
                  <a:ea typeface="+mj-ea"/>
                  <a:cs typeface="Times New Roman" pitchFamily="18" charset="0"/>
                </a:rPr>
                <a:t>DTI</a:t>
              </a:r>
              <a:r>
                <a:rPr lang="zh-CN" altLang="en-US" sz="2400" b="1" dirty="0" smtClean="0">
                  <a:latin typeface="Times New Roman" pitchFamily="18" charset="0"/>
                  <a:ea typeface="+mj-ea"/>
                  <a:cs typeface="Times New Roman" pitchFamily="18" charset="0"/>
                </a:rPr>
                <a:t>均通过集中联锁站的</a:t>
              </a:r>
              <a:r>
                <a:rPr lang="en-US" sz="2400" b="1" dirty="0" smtClean="0">
                  <a:latin typeface="Times New Roman" pitchFamily="18" charset="0"/>
                  <a:ea typeface="+mj-ea"/>
                  <a:cs typeface="Times New Roman" pitchFamily="18" charset="0"/>
                </a:rPr>
                <a:t>ATS</a:t>
              </a:r>
              <a:r>
                <a:rPr lang="zh-CN" altLang="en-US" sz="2400" b="1" dirty="0" smtClean="0">
                  <a:latin typeface="Times New Roman" pitchFamily="18" charset="0"/>
                  <a:ea typeface="+mj-ea"/>
                  <a:cs typeface="Times New Roman" pitchFamily="18" charset="0"/>
                </a:rPr>
                <a:t>分机与</a:t>
              </a:r>
              <a:r>
                <a:rPr lang="en-US" sz="2400" b="1" dirty="0" smtClean="0">
                  <a:latin typeface="Times New Roman" pitchFamily="18" charset="0"/>
                  <a:ea typeface="+mj-ea"/>
                  <a:cs typeface="Times New Roman" pitchFamily="18" charset="0"/>
                </a:rPr>
                <a:t>ATS</a:t>
              </a:r>
              <a:r>
                <a:rPr lang="zh-CN" altLang="en-US" sz="2400" b="1" dirty="0" smtClean="0">
                  <a:latin typeface="Times New Roman" pitchFamily="18" charset="0"/>
                  <a:ea typeface="+mj-ea"/>
                  <a:cs typeface="Times New Roman" pitchFamily="18" charset="0"/>
                </a:rPr>
                <a:t>系统联系。</a:t>
              </a:r>
              <a:endParaRPr lang="zh-CN" altLang="en-US" sz="2400" b="1" kern="1200" dirty="0">
                <a:latin typeface="Times New Roman" pitchFamily="18" charset="0"/>
                <a:ea typeface="+mj-ea"/>
                <a:cs typeface="Times New Roman"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53"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3806751"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二、</a:t>
            </a:r>
            <a:r>
              <a:rPr lang="en-US" altLang="zh-CN" sz="2800" b="1" dirty="0" smtClean="0">
                <a:solidFill>
                  <a:srgbClr val="0070C0"/>
                </a:solidFill>
                <a:latin typeface="微软雅黑" pitchFamily="34" charset="-122"/>
                <a:ea typeface="微软雅黑" pitchFamily="34" charset="-122"/>
                <a:sym typeface="Arial" pitchFamily="34" charset="0"/>
              </a:rPr>
              <a:t>ATS</a:t>
            </a:r>
            <a:r>
              <a:rPr lang="zh-CN" altLang="en-US" sz="2800" b="1" dirty="0" smtClean="0">
                <a:solidFill>
                  <a:srgbClr val="0070C0"/>
                </a:solidFill>
                <a:latin typeface="微软雅黑" pitchFamily="34" charset="-122"/>
                <a:ea typeface="微软雅黑" pitchFamily="34" charset="-122"/>
                <a:sym typeface="Arial" pitchFamily="34" charset="0"/>
              </a:rPr>
              <a:t>系统设备组成</a:t>
            </a:r>
            <a:endParaRPr lang="zh-CN" altLang="en-US" sz="2800" b="1" dirty="0" smtClean="0">
              <a:solidFill>
                <a:srgbClr val="0070C0"/>
              </a:solidFill>
              <a:latin typeface="微软雅黑" pitchFamily="34" charset="-122"/>
              <a:ea typeface="微软雅黑" pitchFamily="34" charset="-122"/>
              <a:sym typeface="Arial" pitchFamily="34" charset="0"/>
            </a:endParaRPr>
          </a:p>
        </p:txBody>
      </p:sp>
      <p:grpSp>
        <p:nvGrpSpPr>
          <p:cNvPr id="3" name="组合 2"/>
          <p:cNvGrpSpPr/>
          <p:nvPr/>
        </p:nvGrpSpPr>
        <p:grpSpPr>
          <a:xfrm>
            <a:off x="571472" y="1671624"/>
            <a:ext cx="10478356" cy="5214974"/>
            <a:chOff x="428596" y="1214422"/>
            <a:chExt cx="8215370" cy="5455007"/>
          </a:xfrm>
        </p:grpSpPr>
        <p:pic>
          <p:nvPicPr>
            <p:cNvPr id="4" name="Picture 2" descr="d:\360浏览器\360\360se\360se6\User Data\temp\64A9FC0788DAFA0DFE864419EBBF65A6.jpg"/>
            <p:cNvPicPr>
              <a:picLocks noChangeAspect="1" noChangeArrowheads="1"/>
            </p:cNvPicPr>
            <p:nvPr/>
          </p:nvPicPr>
          <p:blipFill>
            <a:blip r:embed="rId2"/>
            <a:srcRect/>
            <a:stretch>
              <a:fillRect/>
            </a:stretch>
          </p:blipFill>
          <p:spPr bwMode="auto">
            <a:xfrm>
              <a:off x="428596" y="1214422"/>
              <a:ext cx="8215370" cy="5455007"/>
            </a:xfrm>
            <a:prstGeom prst="rect">
              <a:avLst/>
            </a:prstGeom>
            <a:noFill/>
          </p:spPr>
        </p:pic>
        <p:sp>
          <p:nvSpPr>
            <p:cNvPr id="5" name="矩形 4"/>
            <p:cNvSpPr/>
            <p:nvPr/>
          </p:nvSpPr>
          <p:spPr>
            <a:xfrm>
              <a:off x="581861" y="1285860"/>
              <a:ext cx="7919229" cy="1816049"/>
            </a:xfrm>
            <a:prstGeom prst="rect">
              <a:avLst/>
            </a:prstGeom>
            <a:noFill/>
          </p:spPr>
          <p:txBody>
            <a:bodyPr wrap="square" lIns="91440" tIns="45720" rIns="91440" bIns="45720">
              <a:spAutoFit/>
            </a:bodyPr>
            <a:lstStyle/>
            <a:p>
              <a:pPr algn="just"/>
              <a:r>
                <a:rPr lang="zh-CN" alt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mj-ea"/>
                  <a:ea typeface="+mj-ea"/>
                </a:rPr>
                <a:t>    可显示本站所辖范围内列车的实际运行情况，在本站取得对车站控制权的情况下，车站值班员可以在工作站上发出指令，直接指挥列车在本站管辖范围内安全运行。</a:t>
              </a:r>
              <a:endParaRPr lang="zh-CN" alt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j-ea"/>
                <a:ea typeface="+mj-ea"/>
              </a:endParaRPr>
            </a:p>
          </p:txBody>
        </p:sp>
      </p:grpSp>
      <p:sp>
        <p:nvSpPr>
          <p:cNvPr id="6" name="TextBox 5"/>
          <p:cNvSpPr txBox="1"/>
          <p:nvPr/>
        </p:nvSpPr>
        <p:spPr>
          <a:xfrm>
            <a:off x="334128" y="1028682"/>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2</a:t>
            </a:r>
            <a:r>
              <a:rPr lang="zh-CN" altLang="en-US" sz="2400" b="1" dirty="0" smtClean="0">
                <a:solidFill>
                  <a:srgbClr val="333399"/>
                </a:solidFill>
                <a:latin typeface="Times New Roman" pitchFamily="18" charset="0"/>
                <a:ea typeface="+mj-ea"/>
                <a:cs typeface="Times New Roman" pitchFamily="18" charset="0"/>
              </a:rPr>
              <a:t>）车站设备</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0.7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3806751"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二、</a:t>
            </a:r>
            <a:r>
              <a:rPr lang="en-US" altLang="zh-CN" sz="2800" b="1" dirty="0" smtClean="0">
                <a:solidFill>
                  <a:srgbClr val="0070C0"/>
                </a:solidFill>
                <a:latin typeface="微软雅黑" pitchFamily="34" charset="-122"/>
                <a:ea typeface="微软雅黑" pitchFamily="34" charset="-122"/>
                <a:sym typeface="Arial" pitchFamily="34" charset="0"/>
              </a:rPr>
              <a:t>ATS</a:t>
            </a:r>
            <a:r>
              <a:rPr lang="zh-CN" altLang="en-US" sz="2800" b="1" dirty="0" smtClean="0">
                <a:solidFill>
                  <a:srgbClr val="0070C0"/>
                </a:solidFill>
                <a:latin typeface="微软雅黑" pitchFamily="34" charset="-122"/>
                <a:ea typeface="微软雅黑" pitchFamily="34" charset="-122"/>
                <a:sym typeface="Arial" pitchFamily="34" charset="0"/>
              </a:rPr>
              <a:t>系统设备组成</a:t>
            </a:r>
            <a:endParaRPr lang="zh-CN" altLang="en-US" sz="2800" b="1" dirty="0" smtClean="0">
              <a:solidFill>
                <a:srgbClr val="0070C0"/>
              </a:solidFill>
              <a:latin typeface="微软雅黑" pitchFamily="34" charset="-122"/>
              <a:ea typeface="微软雅黑" pitchFamily="34" charset="-122"/>
              <a:sym typeface="Arial" pitchFamily="34" charset="0"/>
            </a:endParaRPr>
          </a:p>
        </p:txBody>
      </p:sp>
      <p:pic>
        <p:nvPicPr>
          <p:cNvPr id="3" name="Picture 2" descr="d:\360浏览器\360\360se\360se6\User Data\temp\0414aea5a067f63db0106d41f3306aff.jpg"/>
          <p:cNvPicPr>
            <a:picLocks noChangeAspect="1" noChangeArrowheads="1"/>
          </p:cNvPicPr>
          <p:nvPr/>
        </p:nvPicPr>
        <p:blipFill>
          <a:blip r:embed="rId2"/>
          <a:srcRect/>
          <a:stretch>
            <a:fillRect/>
          </a:stretch>
        </p:blipFill>
        <p:spPr bwMode="auto">
          <a:xfrm>
            <a:off x="500034" y="2000240"/>
            <a:ext cx="8215370" cy="4327142"/>
          </a:xfrm>
          <a:prstGeom prst="rect">
            <a:avLst/>
          </a:prstGeom>
          <a:noFill/>
        </p:spPr>
      </p:pic>
      <p:sp>
        <p:nvSpPr>
          <p:cNvPr id="4" name="TextBox 3"/>
          <p:cNvSpPr txBox="1"/>
          <p:nvPr/>
        </p:nvSpPr>
        <p:spPr>
          <a:xfrm>
            <a:off x="334128" y="1100120"/>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2</a:t>
            </a:r>
            <a:r>
              <a:rPr lang="zh-CN" altLang="en-US" sz="2400" b="1" dirty="0" smtClean="0">
                <a:solidFill>
                  <a:srgbClr val="333399"/>
                </a:solidFill>
                <a:latin typeface="Times New Roman" pitchFamily="18" charset="0"/>
                <a:ea typeface="+mj-ea"/>
                <a:cs typeface="Times New Roman" pitchFamily="18" charset="0"/>
              </a:rPr>
              <a:t>）车站设备</a:t>
            </a:r>
          </a:p>
        </p:txBody>
      </p:sp>
      <p:pic>
        <p:nvPicPr>
          <p:cNvPr id="5" name="图片 4" descr="E:\轨道控制\2014\2014.10\14级认识实习\临河街站\检测计算机.jpg"/>
          <p:cNvPicPr/>
          <p:nvPr/>
        </p:nvPicPr>
        <p:blipFill>
          <a:blip r:embed="rId3" cstate="print"/>
          <a:srcRect l="11526" r="11527"/>
          <a:stretch>
            <a:fillRect/>
          </a:stretch>
        </p:blipFill>
        <p:spPr bwMode="auto">
          <a:xfrm>
            <a:off x="8478060" y="1242996"/>
            <a:ext cx="3548839" cy="2571768"/>
          </a:xfrm>
          <a:prstGeom prst="rect">
            <a:avLst/>
          </a:prstGeom>
          <a:noFill/>
          <a:ln w="9525">
            <a:noFill/>
            <a:miter lim="800000"/>
            <a:headEnd/>
            <a:tailEnd/>
          </a:ln>
        </p:spPr>
      </p:pic>
      <p:pic>
        <p:nvPicPr>
          <p:cNvPr id="6" name="图片 5" descr="E:\轨道控制\2014\2014.10\14级认识实习\临河街站\计算机显检测示.jpg"/>
          <p:cNvPicPr/>
          <p:nvPr/>
        </p:nvPicPr>
        <p:blipFill>
          <a:blip r:embed="rId4" cstate="print"/>
          <a:srcRect/>
          <a:stretch>
            <a:fillRect/>
          </a:stretch>
        </p:blipFill>
        <p:spPr bwMode="auto">
          <a:xfrm>
            <a:off x="8478060" y="3957640"/>
            <a:ext cx="3571900" cy="250033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3806751"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二、</a:t>
            </a:r>
            <a:r>
              <a:rPr lang="en-US" altLang="zh-CN" sz="2800" b="1" dirty="0" smtClean="0">
                <a:solidFill>
                  <a:srgbClr val="0070C0"/>
                </a:solidFill>
                <a:latin typeface="微软雅黑" pitchFamily="34" charset="-122"/>
                <a:ea typeface="微软雅黑" pitchFamily="34" charset="-122"/>
                <a:sym typeface="Arial" pitchFamily="34" charset="0"/>
              </a:rPr>
              <a:t>ATS</a:t>
            </a:r>
            <a:r>
              <a:rPr lang="zh-CN" altLang="en-US" sz="2800" b="1" dirty="0" smtClean="0">
                <a:solidFill>
                  <a:srgbClr val="0070C0"/>
                </a:solidFill>
                <a:latin typeface="微软雅黑" pitchFamily="34" charset="-122"/>
                <a:ea typeface="微软雅黑" pitchFamily="34" charset="-122"/>
                <a:sym typeface="Arial" pitchFamily="34" charset="0"/>
              </a:rPr>
              <a:t>系统设备组成</a:t>
            </a:r>
            <a:endParaRPr lang="zh-CN" altLang="en-US" sz="2800" b="1" dirty="0" smtClean="0">
              <a:solidFill>
                <a:srgbClr val="0070C0"/>
              </a:solidFill>
              <a:latin typeface="微软雅黑" pitchFamily="34" charset="-122"/>
              <a:ea typeface="微软雅黑" pitchFamily="34" charset="-122"/>
              <a:sym typeface="Arial" pitchFamily="34" charset="0"/>
            </a:endParaRPr>
          </a:p>
        </p:txBody>
      </p:sp>
      <p:sp>
        <p:nvSpPr>
          <p:cNvPr id="3" name="下箭头 2"/>
          <p:cNvSpPr/>
          <p:nvPr/>
        </p:nvSpPr>
        <p:spPr>
          <a:xfrm>
            <a:off x="6977862" y="3886202"/>
            <a:ext cx="928694" cy="928694"/>
          </a:xfrm>
          <a:prstGeom prst="downArrow">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下箭头 3"/>
          <p:cNvSpPr/>
          <p:nvPr/>
        </p:nvSpPr>
        <p:spPr>
          <a:xfrm>
            <a:off x="3405962" y="3886202"/>
            <a:ext cx="928694" cy="928694"/>
          </a:xfrm>
          <a:prstGeom prst="downArrow">
            <a:avLst/>
          </a:prstGeom>
          <a:noFill/>
          <a:ln w="28575">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405566" y="1171558"/>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3</a:t>
            </a:r>
            <a:r>
              <a:rPr lang="zh-CN" altLang="en-US" sz="2400" b="1" dirty="0" smtClean="0">
                <a:solidFill>
                  <a:srgbClr val="333399"/>
                </a:solidFill>
                <a:latin typeface="Times New Roman" pitchFamily="18" charset="0"/>
                <a:ea typeface="+mj-ea"/>
                <a:cs typeface="Times New Roman" pitchFamily="18" charset="0"/>
              </a:rPr>
              <a:t>）车辆段设备</a:t>
            </a:r>
          </a:p>
        </p:txBody>
      </p:sp>
      <p:grpSp>
        <p:nvGrpSpPr>
          <p:cNvPr id="6" name="组合 5"/>
          <p:cNvGrpSpPr/>
          <p:nvPr/>
        </p:nvGrpSpPr>
        <p:grpSpPr>
          <a:xfrm>
            <a:off x="4084178" y="2314566"/>
            <a:ext cx="4393882" cy="3465188"/>
            <a:chOff x="2892762" y="2464142"/>
            <a:chExt cx="4393882" cy="3465188"/>
          </a:xfrm>
        </p:grpSpPr>
        <p:sp>
          <p:nvSpPr>
            <p:cNvPr id="7" name="直接连接符 5"/>
            <p:cNvSpPr/>
            <p:nvPr/>
          </p:nvSpPr>
          <p:spPr>
            <a:xfrm>
              <a:off x="2892762" y="2464142"/>
              <a:ext cx="3465188" cy="3465188"/>
            </a:xfrm>
            <a:custGeom>
              <a:avLst/>
              <a:gdLst/>
              <a:ahLst/>
              <a:cxnLst/>
              <a:rect l="0" t="0" r="0" b="0"/>
              <a:pathLst>
                <a:path>
                  <a:moveTo>
                    <a:pt x="2409246" y="137594"/>
                  </a:moveTo>
                  <a:arcTo wR="1732594" hR="1732594" stAng="17579295" swAng="1959991"/>
                </a:path>
              </a:pathLst>
            </a:custGeom>
            <a:noFill/>
            <a:ln w="28575" cap="flat" cmpd="sng" algn="ctr">
              <a:solidFill>
                <a:srgbClr val="4BACC6">
                  <a:hueOff val="0"/>
                  <a:satOff val="0"/>
                  <a:lumOff val="0"/>
                  <a:alphaOff val="0"/>
                  <a:shade val="60000"/>
                  <a:satMod val="110000"/>
                </a:srgbClr>
              </a:solidFill>
              <a:prstDash val="solid"/>
            </a:ln>
            <a:effectLst/>
          </p:spPr>
        </p:sp>
        <p:grpSp>
          <p:nvGrpSpPr>
            <p:cNvPr id="8" name="组合 9"/>
            <p:cNvGrpSpPr/>
            <p:nvPr/>
          </p:nvGrpSpPr>
          <p:grpSpPr>
            <a:xfrm>
              <a:off x="5165838" y="3174033"/>
              <a:ext cx="2120806" cy="867742"/>
              <a:chOff x="3398899" y="3136663"/>
              <a:chExt cx="1334988" cy="867742"/>
            </a:xfrm>
            <a:scene3d>
              <a:camera prst="orthographicFront">
                <a:rot lat="0" lon="0" rev="0"/>
              </a:camera>
              <a:lightRig rig="soft" dir="t">
                <a:rot lat="0" lon="0" rev="0"/>
              </a:lightRig>
            </a:scene3d>
          </p:grpSpPr>
          <p:sp>
            <p:nvSpPr>
              <p:cNvPr id="9" name="圆角矩形 8"/>
              <p:cNvSpPr/>
              <p:nvPr/>
            </p:nvSpPr>
            <p:spPr>
              <a:xfrm>
                <a:off x="3398899" y="3136663"/>
                <a:ext cx="1334988" cy="867742"/>
              </a:xfrm>
              <a:prstGeom prst="roundRect">
                <a:avLst/>
              </a:prstGeom>
              <a:solidFill>
                <a:srgbClr val="4BACC6">
                  <a:hueOff val="-4966938"/>
                  <a:satOff val="19906"/>
                  <a:lumOff val="4314"/>
                  <a:alphaOff val="0"/>
                </a:srgbClr>
              </a:solidFill>
              <a:ln w="12700" cap="flat" cmpd="sng" algn="ctr">
                <a:noFill/>
                <a:prstDash val="solid"/>
              </a:ln>
              <a:effectLst>
                <a:outerShdw blurRad="107950" dist="12700" dir="5400000" algn="ctr">
                  <a:srgbClr val="000000"/>
                </a:outerShdw>
              </a:effectLst>
              <a:sp3d contourW="44450" prstMaterial="matte">
                <a:bevelT w="63500" h="63500" prst="artDeco"/>
                <a:contourClr>
                  <a:srgbClr val="FFFFFF"/>
                </a:contourClr>
              </a:sp3d>
            </p:spPr>
          </p:sp>
          <p:sp>
            <p:nvSpPr>
              <p:cNvPr id="10" name="圆角矩形 10"/>
              <p:cNvSpPr/>
              <p:nvPr/>
            </p:nvSpPr>
            <p:spPr>
              <a:xfrm>
                <a:off x="3441259" y="3179023"/>
                <a:ext cx="1250268" cy="783022"/>
              </a:xfrm>
              <a:prstGeom prst="rect">
                <a:avLst/>
              </a:prstGeom>
              <a:noFill/>
              <a:ln>
                <a:noFill/>
              </a:ln>
              <a:effectLst/>
              <a:sp3d/>
            </p:spPr>
            <p:txBody>
              <a:bodyPr spcFirstLastPara="0" vert="horz" wrap="square" lIns="140970" tIns="140970" rIns="140970" bIns="140970" numCol="1" spcCol="1270" anchor="ctr" anchorCtr="0">
                <a:noAutofit/>
              </a:bodyPr>
              <a:lstStyle/>
              <a:p>
                <a:pPr marL="0" marR="0" lvl="0" indent="0" algn="ctr" defTabSz="164465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宋体"/>
                    <a:ea typeface="宋体"/>
                    <a:cs typeface="+mn-cs"/>
                  </a:rPr>
                  <a:t>车辆段终端</a:t>
                </a:r>
                <a:endParaRPr kumimoji="0" lang="zh-CN" altLang="en-US" sz="2400" b="1" i="0" u="none" strike="noStrike" kern="1200" cap="none" spc="0" normalizeH="0" baseline="0" noProof="0" dirty="0">
                  <a:ln>
                    <a:noFill/>
                  </a:ln>
                  <a:solidFill>
                    <a:sysClr val="window" lastClr="FFFFFF"/>
                  </a:solidFill>
                  <a:effectLst/>
                  <a:uLnTx/>
                  <a:uFillTx/>
                  <a:latin typeface="宋体"/>
                  <a:ea typeface="宋体"/>
                  <a:cs typeface="+mn-cs"/>
                </a:endParaRPr>
              </a:p>
            </p:txBody>
          </p:sp>
        </p:grpSp>
      </p:grpSp>
      <p:grpSp>
        <p:nvGrpSpPr>
          <p:cNvPr id="11" name="组合 10"/>
          <p:cNvGrpSpPr/>
          <p:nvPr/>
        </p:nvGrpSpPr>
        <p:grpSpPr>
          <a:xfrm>
            <a:off x="2905896" y="2314566"/>
            <a:ext cx="4262197" cy="3465188"/>
            <a:chOff x="1714480" y="2464142"/>
            <a:chExt cx="4262197" cy="3465188"/>
          </a:xfrm>
        </p:grpSpPr>
        <p:grpSp>
          <p:nvGrpSpPr>
            <p:cNvPr id="12" name="组合 13"/>
            <p:cNvGrpSpPr/>
            <p:nvPr/>
          </p:nvGrpSpPr>
          <p:grpSpPr>
            <a:xfrm>
              <a:off x="1714480" y="3227464"/>
              <a:ext cx="2120806" cy="867742"/>
              <a:chOff x="732710" y="1199563"/>
              <a:chExt cx="1334988" cy="867742"/>
            </a:xfrm>
            <a:scene3d>
              <a:camera prst="orthographicFront">
                <a:rot lat="0" lon="0" rev="0"/>
              </a:camera>
              <a:lightRig rig="soft" dir="t">
                <a:rot lat="0" lon="0" rev="0"/>
              </a:lightRig>
            </a:scene3d>
          </p:grpSpPr>
          <p:sp>
            <p:nvSpPr>
              <p:cNvPr id="14" name="圆角矩形 13"/>
              <p:cNvSpPr/>
              <p:nvPr/>
            </p:nvSpPr>
            <p:spPr>
              <a:xfrm>
                <a:off x="732710" y="1199563"/>
                <a:ext cx="1334988" cy="867742"/>
              </a:xfrm>
              <a:prstGeom prst="roundRect">
                <a:avLst/>
              </a:prstGeom>
              <a:solidFill>
                <a:srgbClr val="4BACC6">
                  <a:hueOff val="-9933876"/>
                  <a:satOff val="39811"/>
                  <a:lumOff val="8628"/>
                  <a:alphaOff val="0"/>
                </a:srgbClr>
              </a:solidFill>
              <a:ln w="12700" cap="flat" cmpd="sng" algn="ctr">
                <a:noFill/>
                <a:prstDash val="solid"/>
              </a:ln>
              <a:effectLst>
                <a:outerShdw blurRad="107950" dist="12700" dir="5400000" algn="ctr">
                  <a:srgbClr val="000000"/>
                </a:outerShdw>
              </a:effectLst>
              <a:sp3d contourW="44450" prstMaterial="matte">
                <a:bevelT w="63500" h="63500" prst="artDeco"/>
                <a:contourClr>
                  <a:srgbClr val="FFFFFF"/>
                </a:contourClr>
              </a:sp3d>
            </p:spPr>
          </p:sp>
          <p:sp>
            <p:nvSpPr>
              <p:cNvPr id="15" name="圆角矩形 16"/>
              <p:cNvSpPr/>
              <p:nvPr/>
            </p:nvSpPr>
            <p:spPr>
              <a:xfrm>
                <a:off x="775070" y="1241923"/>
                <a:ext cx="1250268" cy="783022"/>
              </a:xfrm>
              <a:prstGeom prst="rect">
                <a:avLst/>
              </a:prstGeom>
              <a:noFill/>
              <a:ln>
                <a:noFill/>
              </a:ln>
              <a:effectLst/>
              <a:sp3d/>
            </p:spPr>
            <p:txBody>
              <a:bodyPr spcFirstLastPara="0" vert="horz" wrap="square" lIns="140970" tIns="140970" rIns="140970" bIns="140970" numCol="1" spcCol="1270" anchor="ctr" anchorCtr="0">
                <a:noAutofit/>
              </a:bodyPr>
              <a:lstStyle/>
              <a:p>
                <a:pPr marL="0" marR="0" lvl="0" indent="0" algn="ctr" defTabSz="1644650" eaLnBrk="1" fontAlgn="auto" latinLnBrk="0" hangingPunct="1">
                  <a:lnSpc>
                    <a:spcPct val="90000"/>
                  </a:lnSpc>
                  <a:spcBef>
                    <a:spcPct val="0"/>
                  </a:spcBef>
                  <a:spcAft>
                    <a:spcPct val="35000"/>
                  </a:spcAft>
                  <a:buClrTx/>
                  <a:buSzTx/>
                  <a:buFontTx/>
                  <a:buNone/>
                  <a:tabLst/>
                  <a:defRPr/>
                </a:pPr>
                <a:r>
                  <a:rPr kumimoji="0" lang="en-US" altLang="zh-CN" sz="2400" b="1" i="0" u="none" strike="noStrike" kern="1200" cap="none" spc="0" normalizeH="0" baseline="0" noProof="0" dirty="0" smtClean="0">
                    <a:ln>
                      <a:noFill/>
                    </a:ln>
                    <a:solidFill>
                      <a:sysClr val="window" lastClr="FFFFFF"/>
                    </a:solidFill>
                    <a:effectLst/>
                    <a:uLnTx/>
                    <a:uFillTx/>
                    <a:latin typeface="Times New Roman" pitchFamily="18" charset="0"/>
                    <a:ea typeface="宋体"/>
                    <a:cs typeface="Times New Roman" pitchFamily="18" charset="0"/>
                  </a:rPr>
                  <a:t>ATS</a:t>
                </a:r>
                <a:r>
                  <a:rPr kumimoji="0" lang="zh-CN" altLang="en-US" sz="2400" b="1" i="0" u="none" strike="noStrike" kern="1200" cap="none" spc="0" normalizeH="0" baseline="0" noProof="0" dirty="0" smtClean="0">
                    <a:ln>
                      <a:noFill/>
                    </a:ln>
                    <a:solidFill>
                      <a:sysClr val="window" lastClr="FFFFFF"/>
                    </a:solidFill>
                    <a:effectLst/>
                    <a:uLnTx/>
                    <a:uFillTx/>
                    <a:latin typeface="Times New Roman" pitchFamily="18" charset="0"/>
                    <a:ea typeface="宋体"/>
                    <a:cs typeface="Times New Roman" pitchFamily="18" charset="0"/>
                  </a:rPr>
                  <a:t>分机</a:t>
                </a:r>
                <a:endParaRPr kumimoji="0" lang="zh-CN" altLang="en-US" sz="2400" b="1" i="0" u="none" strike="noStrike" kern="1200" cap="none" spc="0" normalizeH="0" baseline="0" noProof="0" dirty="0">
                  <a:ln>
                    <a:noFill/>
                  </a:ln>
                  <a:solidFill>
                    <a:sysClr val="window" lastClr="FFFFFF"/>
                  </a:solidFill>
                  <a:effectLst/>
                  <a:uLnTx/>
                  <a:uFillTx/>
                  <a:latin typeface="Times New Roman" pitchFamily="18" charset="0"/>
                  <a:ea typeface="宋体"/>
                  <a:cs typeface="Times New Roman" pitchFamily="18" charset="0"/>
                </a:endParaRPr>
              </a:p>
            </p:txBody>
          </p:sp>
        </p:grpSp>
        <p:sp>
          <p:nvSpPr>
            <p:cNvPr id="13" name="直接连接符 17"/>
            <p:cNvSpPr/>
            <p:nvPr/>
          </p:nvSpPr>
          <p:spPr>
            <a:xfrm>
              <a:off x="2511489" y="2464142"/>
              <a:ext cx="3465188" cy="3465188"/>
            </a:xfrm>
            <a:custGeom>
              <a:avLst/>
              <a:gdLst/>
              <a:ahLst/>
              <a:cxnLst/>
              <a:rect l="0" t="0" r="0" b="0"/>
              <a:pathLst>
                <a:path>
                  <a:moveTo>
                    <a:pt x="302072" y="755102"/>
                  </a:moveTo>
                  <a:arcTo wR="1732594" hR="1732594" stAng="12860714" swAng="1959991"/>
                </a:path>
              </a:pathLst>
            </a:custGeom>
            <a:noFill/>
            <a:ln w="28575" cap="flat" cmpd="sng" algn="ctr">
              <a:solidFill>
                <a:srgbClr val="4BACC6">
                  <a:hueOff val="-9933876"/>
                  <a:satOff val="39811"/>
                  <a:lumOff val="8628"/>
                  <a:alphaOff val="0"/>
                  <a:shade val="60000"/>
                  <a:satMod val="110000"/>
                </a:srgbClr>
              </a:solidFill>
              <a:prstDash val="solid"/>
            </a:ln>
            <a:effectLst/>
          </p:spPr>
        </p:sp>
      </p:grpSp>
      <p:grpSp>
        <p:nvGrpSpPr>
          <p:cNvPr id="16" name="组合 15"/>
          <p:cNvGrpSpPr/>
          <p:nvPr/>
        </p:nvGrpSpPr>
        <p:grpSpPr>
          <a:xfrm>
            <a:off x="4620408" y="2028814"/>
            <a:ext cx="2138420" cy="867742"/>
            <a:chOff x="2380505" y="2370"/>
            <a:chExt cx="1334988" cy="867742"/>
          </a:xfrm>
          <a:scene3d>
            <a:camera prst="orthographicFront">
              <a:rot lat="0" lon="0" rev="0"/>
            </a:camera>
            <a:lightRig rig="soft" dir="t">
              <a:rot lat="0" lon="0" rev="0"/>
            </a:lightRig>
          </a:scene3d>
        </p:grpSpPr>
        <p:sp>
          <p:nvSpPr>
            <p:cNvPr id="17" name="圆角矩形 16"/>
            <p:cNvSpPr/>
            <p:nvPr/>
          </p:nvSpPr>
          <p:spPr>
            <a:xfrm>
              <a:off x="2380505" y="2370"/>
              <a:ext cx="1334988" cy="867742"/>
            </a:xfrm>
            <a:prstGeom prst="roundRect">
              <a:avLst/>
            </a:prstGeom>
            <a:solidFill>
              <a:srgbClr val="4BACC6">
                <a:hueOff val="0"/>
                <a:satOff val="0"/>
                <a:lumOff val="0"/>
                <a:alphaOff val="0"/>
              </a:srgbClr>
            </a:solidFill>
            <a:ln w="12700" cap="flat" cmpd="sng" algn="ctr">
              <a:noFill/>
              <a:prstDash val="solid"/>
            </a:ln>
            <a:effectLst>
              <a:outerShdw blurRad="107950" dist="12700" dir="5400000" algn="ctr">
                <a:srgbClr val="000000"/>
              </a:outerShdw>
            </a:effectLst>
            <a:sp3d contourW="44450" prstMaterial="matte">
              <a:bevelT w="63500" h="63500" prst="artDeco"/>
              <a:contourClr>
                <a:srgbClr val="FFFFFF"/>
              </a:contourClr>
            </a:sp3d>
          </p:spPr>
        </p:sp>
        <p:sp>
          <p:nvSpPr>
            <p:cNvPr id="18" name="圆角矩形 4"/>
            <p:cNvSpPr/>
            <p:nvPr/>
          </p:nvSpPr>
          <p:spPr>
            <a:xfrm>
              <a:off x="2422865" y="44730"/>
              <a:ext cx="1250268" cy="783022"/>
            </a:xfrm>
            <a:prstGeom prst="rect">
              <a:avLst/>
            </a:prstGeom>
            <a:noFill/>
            <a:ln>
              <a:noFill/>
            </a:ln>
            <a:effectLst/>
            <a:sp3d/>
          </p:spPr>
          <p:txBody>
            <a:bodyPr spcFirstLastPara="0" vert="horz" wrap="square" lIns="140970" tIns="140970" rIns="140970" bIns="140970" numCol="1" spcCol="1270" anchor="ctr" anchorCtr="0">
              <a:noAutofit/>
            </a:bodyPr>
            <a:lstStyle/>
            <a:p>
              <a:pPr marL="0" marR="0" lvl="0" indent="0" algn="ctr" defTabSz="164465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宋体"/>
                  <a:ea typeface="宋体"/>
                  <a:cs typeface="+mn-cs"/>
                </a:rPr>
                <a:t>车辆段设备</a:t>
              </a:r>
              <a:endParaRPr kumimoji="0" lang="zh-CN" altLang="en-US" sz="2400" b="1" i="0" u="none" strike="noStrike" kern="1200" cap="none" spc="0" normalizeH="0" baseline="0" noProof="0" dirty="0">
                <a:ln>
                  <a:noFill/>
                </a:ln>
                <a:solidFill>
                  <a:sysClr val="window" lastClr="FFFFFF"/>
                </a:solidFill>
                <a:effectLst/>
                <a:uLnTx/>
                <a:uFillTx/>
                <a:latin typeface="宋体"/>
                <a:ea typeface="宋体"/>
                <a:cs typeface="+mn-cs"/>
              </a:endParaRPr>
            </a:p>
          </p:txBody>
        </p:sp>
      </p:grpSp>
      <p:sp>
        <p:nvSpPr>
          <p:cNvPr id="19" name="Rectangle 1"/>
          <p:cNvSpPr>
            <a:spLocks noChangeArrowheads="1"/>
          </p:cNvSpPr>
          <p:nvPr/>
        </p:nvSpPr>
        <p:spPr bwMode="auto">
          <a:xfrm>
            <a:off x="405566" y="4892576"/>
            <a:ext cx="5143536"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base">
              <a:lnSpc>
                <a:spcPct val="150000"/>
              </a:lnSpc>
              <a:spcBef>
                <a:spcPct val="0"/>
              </a:spcBef>
              <a:spcAft>
                <a:spcPct val="0"/>
              </a:spcAft>
              <a:defRPr/>
            </a:pPr>
            <a:r>
              <a:rPr lang="zh-CN" altLang="en-US" sz="2400" b="1" kern="0" dirty="0" smtClean="0">
                <a:latin typeface="Times New Roman" pitchFamily="18" charset="0"/>
                <a:ea typeface="+mj-ea"/>
                <a:cs typeface="Times New Roman" pitchFamily="18" charset="0"/>
              </a:rPr>
              <a:t>用于采集车辆段内存车库线的列车占用及进／出车辆段的列车信号机的状态，在控制中心显示屏上给出以上信息的显示。</a:t>
            </a:r>
          </a:p>
        </p:txBody>
      </p:sp>
      <p:sp>
        <p:nvSpPr>
          <p:cNvPr id="20" name="Rectangle 1"/>
          <p:cNvSpPr>
            <a:spLocks noChangeArrowheads="1"/>
          </p:cNvSpPr>
          <p:nvPr/>
        </p:nvSpPr>
        <p:spPr bwMode="auto">
          <a:xfrm>
            <a:off x="5834854" y="4886334"/>
            <a:ext cx="5373844"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base">
              <a:lnSpc>
                <a:spcPct val="150000"/>
              </a:lnSpc>
              <a:spcBef>
                <a:spcPct val="0"/>
              </a:spcBef>
              <a:spcAft>
                <a:spcPct val="0"/>
              </a:spcAft>
              <a:defRPr/>
            </a:pPr>
            <a:r>
              <a:rPr lang="zh-CN" altLang="en-US" sz="2400" b="1" kern="0" dirty="0" smtClean="0">
                <a:latin typeface="Times New Roman" pitchFamily="18" charset="0"/>
                <a:ea typeface="+mj-ea"/>
                <a:cs typeface="Times New Roman" pitchFamily="18" charset="0"/>
              </a:rPr>
              <a:t>与车辆段</a:t>
            </a:r>
            <a:r>
              <a:rPr lang="en-US" altLang="zh-CN" sz="2400" b="1" kern="0" dirty="0" smtClean="0">
                <a:latin typeface="Times New Roman" pitchFamily="18" charset="0"/>
                <a:ea typeface="+mj-ea"/>
                <a:cs typeface="Times New Roman" pitchFamily="18" charset="0"/>
              </a:rPr>
              <a:t>ATS</a:t>
            </a:r>
            <a:r>
              <a:rPr lang="zh-CN" altLang="en-US" sz="2400" b="1" kern="0" dirty="0" smtClean="0">
                <a:latin typeface="Times New Roman" pitchFamily="18" charset="0"/>
                <a:ea typeface="+mj-ea"/>
                <a:cs typeface="Times New Roman" pitchFamily="18" charset="0"/>
              </a:rPr>
              <a:t>分机相连，根据来自控制中心的实际时刻表建立车辆段作业计划。</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47"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anim calcmode="lin" valueType="num">
                                      <p:cBhvr>
                                        <p:cTn id="16" dur="500" fill="hold"/>
                                        <p:tgtEl>
                                          <p:spTgt spid="11"/>
                                        </p:tgtEl>
                                        <p:attrNameLst>
                                          <p:attrName>ppt_x</p:attrName>
                                        </p:attrNameLst>
                                      </p:cBhvr>
                                      <p:tavLst>
                                        <p:tav tm="0">
                                          <p:val>
                                            <p:strVal val="#ppt_x"/>
                                          </p:val>
                                        </p:tav>
                                        <p:tav tm="100000">
                                          <p:val>
                                            <p:strVal val="#ppt_x"/>
                                          </p:val>
                                        </p:tav>
                                      </p:tavLst>
                                    </p:anim>
                                    <p:anim calcmode="lin" valueType="num">
                                      <p:cBhvr>
                                        <p:cTn id="17" dur="5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7"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anim calcmode="lin" valueType="num">
                                      <p:cBhvr>
                                        <p:cTn id="23" dur="500" fill="hold"/>
                                        <p:tgtEl>
                                          <p:spTgt spid="6"/>
                                        </p:tgtEl>
                                        <p:attrNameLst>
                                          <p:attrName>ppt_x</p:attrName>
                                        </p:attrNameLst>
                                      </p:cBhvr>
                                      <p:tavLst>
                                        <p:tav tm="0">
                                          <p:val>
                                            <p:strVal val="#ppt_x"/>
                                          </p:val>
                                        </p:tav>
                                        <p:tav tm="100000">
                                          <p:val>
                                            <p:strVal val="#ppt_x"/>
                                          </p:val>
                                        </p:tav>
                                      </p:tavLst>
                                    </p:anim>
                                    <p:anim calcmode="lin" valueType="num">
                                      <p:cBhvr>
                                        <p:cTn id="24" dur="5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7" presetClass="entr" presetSubtype="0"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500"/>
                                        <p:tgtEl>
                                          <p:spTgt spid="4"/>
                                        </p:tgtEl>
                                      </p:cBhvr>
                                    </p:animEffect>
                                    <p:anim calcmode="lin" valueType="num">
                                      <p:cBhvr>
                                        <p:cTn id="30" dur="500" fill="hold"/>
                                        <p:tgtEl>
                                          <p:spTgt spid="4"/>
                                        </p:tgtEl>
                                        <p:attrNameLst>
                                          <p:attrName>ppt_x</p:attrName>
                                        </p:attrNameLst>
                                      </p:cBhvr>
                                      <p:tavLst>
                                        <p:tav tm="0">
                                          <p:val>
                                            <p:strVal val="#ppt_x"/>
                                          </p:val>
                                        </p:tav>
                                        <p:tav tm="100000">
                                          <p:val>
                                            <p:strVal val="#ppt_x"/>
                                          </p:val>
                                        </p:tav>
                                      </p:tavLst>
                                    </p:anim>
                                    <p:anim calcmode="lin" valueType="num">
                                      <p:cBhvr>
                                        <p:cTn id="31" dur="5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19"/>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47" presetClass="entr" presetSubtype="0" fill="hold" grpId="0" nodeType="click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fade">
                                      <p:cBhvr>
                                        <p:cTn id="40" dur="500"/>
                                        <p:tgtEl>
                                          <p:spTgt spid="3"/>
                                        </p:tgtEl>
                                      </p:cBhvr>
                                    </p:animEffect>
                                    <p:anim calcmode="lin" valueType="num">
                                      <p:cBhvr>
                                        <p:cTn id="41" dur="500" fill="hold"/>
                                        <p:tgtEl>
                                          <p:spTgt spid="3"/>
                                        </p:tgtEl>
                                        <p:attrNameLst>
                                          <p:attrName>ppt_x</p:attrName>
                                        </p:attrNameLst>
                                      </p:cBhvr>
                                      <p:tavLst>
                                        <p:tav tm="0">
                                          <p:val>
                                            <p:strVal val="#ppt_x"/>
                                          </p:val>
                                        </p:tav>
                                        <p:tav tm="100000">
                                          <p:val>
                                            <p:strVal val="#ppt_x"/>
                                          </p:val>
                                        </p:tav>
                                      </p:tavLst>
                                    </p:anim>
                                    <p:anim calcmode="lin" valueType="num">
                                      <p:cBhvr>
                                        <p:cTn id="42" dur="5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19" grpId="0"/>
      <p:bldP spid="2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4886334"/>
            <a:ext cx="12241213" cy="2314566"/>
          </a:xfrm>
          <a:prstGeom prst="rect">
            <a:avLst/>
          </a:prstGeom>
          <a:solidFill>
            <a:schemeClr val="accent1"/>
          </a:solidFill>
          <a:ln>
            <a:noFill/>
          </a:ln>
          <a:effectLst>
            <a:outerShdw blurRad="50800" dist="381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4398" tIns="62199" rIns="124398" bIns="62199" rtlCol="0" anchor="ctr"/>
          <a:lstStyle/>
          <a:p>
            <a:pPr algn="ctr"/>
            <a:endParaRPr lang="zh-CN" altLang="en-US"/>
          </a:p>
        </p:txBody>
      </p:sp>
      <p:sp>
        <p:nvSpPr>
          <p:cNvPr id="6" name="TextBox 7"/>
          <p:cNvSpPr txBox="1">
            <a:spLocks noChangeArrowheads="1"/>
          </p:cNvSpPr>
          <p:nvPr/>
        </p:nvSpPr>
        <p:spPr bwMode="auto">
          <a:xfrm>
            <a:off x="1119946" y="2100252"/>
            <a:ext cx="9826974" cy="1061767"/>
          </a:xfrm>
          <a:prstGeom prst="rect">
            <a:avLst/>
          </a:prstGeom>
          <a:noFill/>
          <a:ln w="9525">
            <a:noFill/>
            <a:miter lim="800000"/>
            <a:headEnd/>
            <a:tailEnd/>
          </a:ln>
        </p:spPr>
        <p:txBody>
          <a:bodyPr lIns="124398" tIns="62199" rIns="124398" bIns="62199">
            <a:spAutoFit/>
          </a:bodyPr>
          <a:lstStyle/>
          <a:p>
            <a:pPr marL="466493" indent="-466493" algn="ctr">
              <a:lnSpc>
                <a:spcPts val="7346"/>
              </a:lnSpc>
              <a:spcBef>
                <a:spcPct val="0"/>
              </a:spcBef>
              <a:defRPr/>
            </a:pPr>
            <a:r>
              <a:rPr lang="zh-CN" altLang="en-US" sz="4000" b="1" dirty="0" smtClean="0">
                <a:solidFill>
                  <a:schemeClr val="accent1">
                    <a:lumMod val="75000"/>
                  </a:schemeClr>
                </a:solidFill>
                <a:effectLst>
                  <a:outerShdw blurRad="38100" dist="38100" dir="2700000" algn="tl">
                    <a:srgbClr val="C0C0C0"/>
                  </a:outerShdw>
                </a:effectLst>
                <a:latin typeface="Arial" pitchFamily="34" charset="0"/>
                <a:ea typeface="黑体" pitchFamily="49" charset="-122"/>
              </a:rPr>
              <a:t>第五章  列车自动控制系统</a:t>
            </a:r>
            <a:endParaRPr lang="zh-CN" altLang="en-US" sz="4000" b="1" dirty="0">
              <a:solidFill>
                <a:schemeClr val="accent1">
                  <a:lumMod val="75000"/>
                </a:schemeClr>
              </a:solidFill>
              <a:effectLst>
                <a:outerShdw blurRad="38100" dist="38100" dir="2700000" algn="tl">
                  <a:srgbClr val="C0C0C0"/>
                </a:outerShdw>
              </a:effectLst>
              <a:latin typeface="Arial" pitchFamily="34" charset="0"/>
              <a:ea typeface="黑体" pitchFamily="49" charset="-122"/>
            </a:endParaRPr>
          </a:p>
        </p:txBody>
      </p:sp>
      <p:sp>
        <p:nvSpPr>
          <p:cNvPr id="8" name="Rectangle 9"/>
          <p:cNvSpPr>
            <a:spLocks noChangeArrowheads="1"/>
          </p:cNvSpPr>
          <p:nvPr/>
        </p:nvSpPr>
        <p:spPr bwMode="auto">
          <a:xfrm>
            <a:off x="2048640" y="3171822"/>
            <a:ext cx="7786742" cy="1313498"/>
          </a:xfrm>
          <a:prstGeom prst="rect">
            <a:avLst/>
          </a:prstGeom>
          <a:noFill/>
          <a:ln w="9525">
            <a:noFill/>
            <a:miter lim="800000"/>
            <a:headEnd/>
            <a:tailEnd/>
          </a:ln>
        </p:spPr>
        <p:txBody>
          <a:bodyPr wrap="none" lIns="124398" tIns="62199" rIns="124398" bIns="62199" anchor="ctr"/>
          <a:lstStyle/>
          <a:p>
            <a:pPr algn="ctr">
              <a:lnSpc>
                <a:spcPct val="100000"/>
              </a:lnSpc>
              <a:spcBef>
                <a:spcPct val="0"/>
              </a:spcBef>
              <a:buClrTx/>
              <a:buFontTx/>
              <a:buNone/>
            </a:pPr>
            <a:r>
              <a:rPr lang="en-US" altLang="zh-CN" sz="3800" b="1" dirty="0" smtClean="0">
                <a:solidFill>
                  <a:srgbClr val="000000"/>
                </a:solidFill>
                <a:latin typeface="华文新魏" pitchFamily="2" charset="-122"/>
                <a:ea typeface="华文新魏" pitchFamily="2" charset="-122"/>
              </a:rPr>
              <a:t>5.4  ATS</a:t>
            </a:r>
            <a:r>
              <a:rPr lang="zh-CN" altLang="en-US" sz="3800" b="1" dirty="0" smtClean="0">
                <a:solidFill>
                  <a:srgbClr val="000000"/>
                </a:solidFill>
                <a:latin typeface="华文新魏" pitchFamily="2" charset="-122"/>
                <a:ea typeface="华文新魏" pitchFamily="2" charset="-122"/>
              </a:rPr>
              <a:t>系统</a:t>
            </a:r>
            <a:endParaRPr lang="zh-CN" altLang="en-US" sz="3800" dirty="0">
              <a:solidFill>
                <a:srgbClr val="000000"/>
              </a:solidFill>
              <a:latin typeface="华文新魏" pitchFamily="2" charset="-122"/>
              <a:ea typeface="华文新魏" pitchFamily="2" charset="-122"/>
            </a:endParaRPr>
          </a:p>
        </p:txBody>
      </p:sp>
      <p:pic>
        <p:nvPicPr>
          <p:cNvPr id="46081" name="Picture 1" descr="C:\Users\Administrator\Desktop\地铁1号线照片\640584187408679230.jpg"/>
          <p:cNvPicPr>
            <a:picLocks noChangeAspect="1" noChangeArrowheads="1"/>
          </p:cNvPicPr>
          <p:nvPr/>
        </p:nvPicPr>
        <p:blipFill>
          <a:blip r:embed="rId3" cstate="print"/>
          <a:srcRect/>
          <a:stretch>
            <a:fillRect/>
          </a:stretch>
        </p:blipFill>
        <p:spPr bwMode="auto">
          <a:xfrm>
            <a:off x="262690" y="5100648"/>
            <a:ext cx="3714776" cy="1797704"/>
          </a:xfrm>
          <a:prstGeom prst="rect">
            <a:avLst/>
          </a:prstGeom>
          <a:ln>
            <a:noFill/>
          </a:ln>
          <a:effectLst>
            <a:outerShdw blurRad="292100" dist="139700" dir="2700000" algn="tl" rotWithShape="0">
              <a:srgbClr val="333333">
                <a:alpha val="65000"/>
              </a:srgbClr>
            </a:outerShdw>
          </a:effectLst>
        </p:spPr>
      </p:pic>
      <p:pic>
        <p:nvPicPr>
          <p:cNvPr id="46082" name="Picture 2" descr="C:\Users\Administrator\Desktop\地铁1号线照片\728606857355816833.jpg"/>
          <p:cNvPicPr>
            <a:picLocks noChangeAspect="1" noChangeArrowheads="1"/>
          </p:cNvPicPr>
          <p:nvPr/>
        </p:nvPicPr>
        <p:blipFill>
          <a:blip r:embed="rId4"/>
          <a:srcRect/>
          <a:stretch>
            <a:fillRect/>
          </a:stretch>
        </p:blipFill>
        <p:spPr bwMode="auto">
          <a:xfrm>
            <a:off x="4191780" y="5100648"/>
            <a:ext cx="3857652" cy="1814500"/>
          </a:xfrm>
          <a:prstGeom prst="rect">
            <a:avLst/>
          </a:prstGeom>
          <a:ln>
            <a:noFill/>
          </a:ln>
          <a:effectLst>
            <a:outerShdw blurRad="292100" dist="139700" dir="2700000" algn="tl" rotWithShape="0">
              <a:srgbClr val="333333">
                <a:alpha val="65000"/>
              </a:srgbClr>
            </a:outerShdw>
          </a:effectLst>
        </p:spPr>
      </p:pic>
      <p:pic>
        <p:nvPicPr>
          <p:cNvPr id="46083" name="Picture 3" descr="C:\Users\Administrator\AppData\Roaming\Tencent\Users\603359521\QQ\WinTemp\RichOle\N7~6Z6}]4[LR(G]`L{7EQPA.png"/>
          <p:cNvPicPr>
            <a:picLocks noChangeAspect="1" noChangeArrowheads="1"/>
          </p:cNvPicPr>
          <p:nvPr/>
        </p:nvPicPr>
        <p:blipFill>
          <a:blip r:embed="rId5"/>
          <a:srcRect/>
          <a:stretch>
            <a:fillRect/>
          </a:stretch>
        </p:blipFill>
        <p:spPr bwMode="auto">
          <a:xfrm>
            <a:off x="8263746" y="5100648"/>
            <a:ext cx="3714776" cy="1822376"/>
          </a:xfrm>
          <a:prstGeom prst="rect">
            <a:avLst/>
          </a:prstGeom>
          <a:ln>
            <a:noFill/>
          </a:ln>
          <a:effectLst>
            <a:outerShdw blurRad="292100" dist="139700" dir="2700000" algn="tl" rotWithShape="0">
              <a:srgbClr val="333333">
                <a:alpha val="65000"/>
              </a:srgbClr>
            </a:outerShdw>
          </a:effectLst>
        </p:spPr>
      </p:pic>
      <p:pic>
        <p:nvPicPr>
          <p:cNvPr id="60418" name="Picture 2" descr="C:\Users\Administrator\Desktop\信号基础课程材料\微信图片_20181220141801.png"/>
          <p:cNvPicPr>
            <a:picLocks noChangeAspect="1" noChangeArrowheads="1"/>
          </p:cNvPicPr>
          <p:nvPr/>
        </p:nvPicPr>
        <p:blipFill>
          <a:blip r:embed="rId6" cstate="print"/>
          <a:srcRect/>
          <a:stretch>
            <a:fillRect/>
          </a:stretch>
        </p:blipFill>
        <p:spPr bwMode="auto">
          <a:xfrm>
            <a:off x="119814" y="314302"/>
            <a:ext cx="4643470" cy="1032797"/>
          </a:xfrm>
          <a:prstGeom prst="rect">
            <a:avLst/>
          </a:prstGeom>
          <a:noFill/>
        </p:spPr>
      </p:pic>
    </p:spTree>
    <p:extLst>
      <p:ext uri="{BB962C8B-B14F-4D97-AF65-F5344CB8AC3E}">
        <p14:creationId xmlns:p14="http://schemas.microsoft.com/office/powerpoint/2010/main" xmlns="" val="3900865189"/>
      </p:ext>
    </p:extLst>
  </p:cSld>
  <p:clrMapOvr>
    <a:masterClrMapping/>
  </p:clrMapOvr>
  <mc:AlternateContent xmlns:mc="http://schemas.openxmlformats.org/markup-compatibility/2006">
    <mc:Choice xmlns:p14="http://schemas.microsoft.com/office/powerpoint/2010/main" xmlns="" Requires="p14">
      <p:transition p14:dur="250" advClick="0">
        <p:fade/>
      </p:transition>
    </mc:Choice>
    <mc:Fallback>
      <p:transition advClick="0">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3806751"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二、</a:t>
            </a:r>
            <a:r>
              <a:rPr lang="en-US" altLang="zh-CN" sz="2800" b="1" dirty="0" smtClean="0">
                <a:solidFill>
                  <a:srgbClr val="0070C0"/>
                </a:solidFill>
                <a:latin typeface="微软雅黑" pitchFamily="34" charset="-122"/>
                <a:ea typeface="微软雅黑" pitchFamily="34" charset="-122"/>
                <a:sym typeface="Arial" pitchFamily="34" charset="0"/>
              </a:rPr>
              <a:t>ATS</a:t>
            </a:r>
            <a:r>
              <a:rPr lang="zh-CN" altLang="en-US" sz="2800" b="1" dirty="0" smtClean="0">
                <a:solidFill>
                  <a:srgbClr val="0070C0"/>
                </a:solidFill>
                <a:latin typeface="微软雅黑" pitchFamily="34" charset="-122"/>
                <a:ea typeface="微软雅黑" pitchFamily="34" charset="-122"/>
                <a:sym typeface="Arial" pitchFamily="34" charset="0"/>
              </a:rPr>
              <a:t>系统设备组成</a:t>
            </a:r>
            <a:endParaRPr lang="zh-CN" altLang="en-US" sz="2800" b="1" dirty="0" smtClean="0">
              <a:solidFill>
                <a:srgbClr val="0070C0"/>
              </a:solidFill>
              <a:latin typeface="微软雅黑" pitchFamily="34" charset="-122"/>
              <a:ea typeface="微软雅黑" pitchFamily="34" charset="-122"/>
              <a:sym typeface="Arial" pitchFamily="34" charset="0"/>
            </a:endParaRPr>
          </a:p>
        </p:txBody>
      </p:sp>
      <p:sp>
        <p:nvSpPr>
          <p:cNvPr id="5" name="圆角矩形 4"/>
          <p:cNvSpPr/>
          <p:nvPr/>
        </p:nvSpPr>
        <p:spPr>
          <a:xfrm>
            <a:off x="6049168" y="1600186"/>
            <a:ext cx="5143536" cy="4572032"/>
          </a:xfrm>
          <a:prstGeom prst="roundRect">
            <a:avLst>
              <a:gd name="adj" fmla="val 5000"/>
            </a:avLst>
          </a:prstGeom>
          <a:blipFill>
            <a:blip r:embed="rId2">
              <a:duotone>
                <a:srgbClr val="4BACC6">
                  <a:hueOff val="-9933876"/>
                  <a:satOff val="39811"/>
                  <a:lumOff val="8628"/>
                  <a:alphaOff val="0"/>
                  <a:shade val="22000"/>
                  <a:satMod val="160000"/>
                </a:srgbClr>
                <a:srgbClr val="4BACC6">
                  <a:hueOff val="-9933876"/>
                  <a:satOff val="39811"/>
                  <a:lumOff val="8628"/>
                  <a:alphaOff val="0"/>
                  <a:shade val="45000"/>
                  <a:satMod val="100000"/>
                </a:srgbClr>
              </a:duotone>
            </a:blip>
            <a:tile tx="0" ty="0" sx="65000" sy="65000" flip="none" algn="ctr"/>
          </a:blipFill>
          <a:ln>
            <a:noFill/>
          </a:ln>
          <a:effectLst>
            <a:outerShdw blurRad="38100" dist="25400" dir="5400000" algn="t" rotWithShape="0">
              <a:srgbClr val="000000">
                <a:alpha val="50000"/>
              </a:srgbClr>
            </a:outerShdw>
          </a:effectLst>
          <a:scene3d>
            <a:camera prst="orthographicFront"/>
            <a:lightRig rig="threePt" dir="t">
              <a:rot lat="0" lon="0" rev="7500000"/>
            </a:lightRig>
          </a:scene3d>
          <a:sp3d prstMaterial="plastic">
            <a:bevelT w="127000" h="25400" prst="relaxedInset"/>
          </a:sp3d>
        </p:spPr>
      </p:sp>
      <p:sp>
        <p:nvSpPr>
          <p:cNvPr id="13" name="圆角矩形 12"/>
          <p:cNvSpPr/>
          <p:nvPr/>
        </p:nvSpPr>
        <p:spPr>
          <a:xfrm>
            <a:off x="500034" y="1643051"/>
            <a:ext cx="4906192" cy="4572032"/>
          </a:xfrm>
          <a:prstGeom prst="roundRect">
            <a:avLst>
              <a:gd name="adj" fmla="val 5000"/>
            </a:avLst>
          </a:prstGeom>
          <a:blipFill>
            <a:blip r:embed="rId2">
              <a:duotone>
                <a:srgbClr val="4BACC6">
                  <a:hueOff val="0"/>
                  <a:satOff val="0"/>
                  <a:lumOff val="0"/>
                  <a:alphaOff val="0"/>
                  <a:shade val="22000"/>
                  <a:satMod val="160000"/>
                </a:srgbClr>
                <a:srgbClr val="4BACC6">
                  <a:hueOff val="0"/>
                  <a:satOff val="0"/>
                  <a:lumOff val="0"/>
                  <a:alphaOff val="0"/>
                  <a:shade val="45000"/>
                  <a:satMod val="100000"/>
                </a:srgbClr>
              </a:duotone>
            </a:blip>
            <a:tile tx="0" ty="0" sx="65000" sy="65000" flip="none" algn="ctr"/>
          </a:blipFill>
          <a:ln>
            <a:noFill/>
          </a:ln>
          <a:effectLst>
            <a:outerShdw blurRad="38100" dist="25400" dir="5400000" algn="t" rotWithShape="0">
              <a:srgbClr val="000000">
                <a:alpha val="50000"/>
              </a:srgbClr>
            </a:outerShdw>
          </a:effectLst>
          <a:scene3d>
            <a:camera prst="orthographicFront"/>
            <a:lightRig rig="threePt" dir="t">
              <a:rot lat="0" lon="0" rev="7500000"/>
            </a:lightRig>
          </a:scene3d>
          <a:sp3d prstMaterial="plastic">
            <a:bevelT w="127000" h="25400" prst="relaxedInset"/>
          </a:sp3d>
        </p:spPr>
      </p:sp>
      <p:grpSp>
        <p:nvGrpSpPr>
          <p:cNvPr id="9" name="组合 5"/>
          <p:cNvGrpSpPr/>
          <p:nvPr/>
        </p:nvGrpSpPr>
        <p:grpSpPr>
          <a:xfrm>
            <a:off x="762756" y="1643051"/>
            <a:ext cx="4357718" cy="4600605"/>
            <a:chOff x="238406" y="0"/>
            <a:chExt cx="3931311" cy="4241183"/>
          </a:xfrm>
          <a:scene3d>
            <a:camera prst="orthographicFront"/>
            <a:lightRig rig="threePt" dir="t">
              <a:rot lat="0" lon="0" rev="7500000"/>
            </a:lightRig>
          </a:scene3d>
        </p:grpSpPr>
        <p:sp>
          <p:nvSpPr>
            <p:cNvPr id="11" name="矩形 10"/>
            <p:cNvSpPr/>
            <p:nvPr/>
          </p:nvSpPr>
          <p:spPr>
            <a:xfrm>
              <a:off x="710232" y="0"/>
              <a:ext cx="2640431" cy="4214842"/>
            </a:xfrm>
            <a:prstGeom prst="rect">
              <a:avLst/>
            </a:prstGeom>
            <a:noFill/>
            <a:ln>
              <a:noFill/>
            </a:ln>
            <a:effectLst>
              <a:outerShdw blurRad="38100" dist="25400" dir="5400000" algn="t" rotWithShape="0">
                <a:srgbClr val="000000">
                  <a:alpha val="50000"/>
                </a:srgbClr>
              </a:outerShdw>
            </a:effectLst>
            <a:sp3d/>
          </p:spPr>
        </p:sp>
        <p:sp>
          <p:nvSpPr>
            <p:cNvPr id="12" name="矩形 11"/>
            <p:cNvSpPr/>
            <p:nvPr/>
          </p:nvSpPr>
          <p:spPr>
            <a:xfrm>
              <a:off x="238406" y="26341"/>
              <a:ext cx="3931311" cy="4214842"/>
            </a:xfrm>
            <a:prstGeom prst="rect">
              <a:avLst/>
            </a:prstGeom>
            <a:noFill/>
            <a:ln>
              <a:noFill/>
            </a:ln>
            <a:effectLst/>
            <a:sp3d/>
          </p:spPr>
          <p:txBody>
            <a:bodyPr spcFirstLastPara="0" vert="horz" wrap="square" lIns="0" tIns="82296" rIns="0" bIns="0" numCol="1" spcCol="1270" anchor="t" anchorCtr="0">
              <a:noAutofit/>
            </a:bodyPr>
            <a:lstStyle/>
            <a:p>
              <a:pPr marL="0" marR="0" lvl="0" indent="0" defTabSz="1066800" eaLnBrk="1" fontAlgn="auto" latinLnBrk="0" hangingPunct="1">
                <a:lnSpc>
                  <a:spcPct val="150000"/>
                </a:lnSpc>
                <a:spcBef>
                  <a:spcPct val="0"/>
                </a:spcBef>
                <a:spcAft>
                  <a:spcPct val="35000"/>
                </a:spcAft>
                <a:buClrTx/>
                <a:buSzTx/>
                <a:buFontTx/>
                <a:buNone/>
                <a:tabLst/>
                <a:defRPr/>
              </a:pPr>
              <a:r>
                <a:rPr kumimoji="0" lang="en-US" altLang="zh-CN" sz="2400" b="1" i="0" u="none" strike="noStrike" kern="0" cap="none" spc="0" normalizeH="0" baseline="0" noProof="0" dirty="0" smtClean="0">
                  <a:ln>
                    <a:noFill/>
                  </a:ln>
                  <a:solidFill>
                    <a:sysClr val="window" lastClr="FFFFFF"/>
                  </a:solidFill>
                  <a:effectLst/>
                  <a:uLnTx/>
                  <a:uFillTx/>
                  <a:latin typeface="Perpetua"/>
                  <a:ea typeface="宋体"/>
                  <a:cs typeface="+mn-cs"/>
                </a:rPr>
                <a:t>PTI</a:t>
              </a:r>
              <a:r>
                <a:rPr kumimoji="0" lang="zh-CN" altLang="en-US" sz="2400" b="1" i="0" u="none" strike="noStrike" kern="0" cap="none" spc="0" normalizeH="0" baseline="0" noProof="0" dirty="0" smtClean="0">
                  <a:ln>
                    <a:noFill/>
                  </a:ln>
                  <a:solidFill>
                    <a:sysClr val="window" lastClr="FFFFFF"/>
                  </a:solidFill>
                  <a:effectLst/>
                  <a:uLnTx/>
                  <a:uFillTx/>
                  <a:latin typeface="Perpetua"/>
                  <a:ea typeface="宋体"/>
                  <a:cs typeface="+mn-cs"/>
                </a:rPr>
                <a:t>设备是</a:t>
              </a:r>
              <a:r>
                <a:rPr kumimoji="0" lang="en-US" altLang="zh-CN" sz="2400" b="1" i="0" u="none" strike="noStrike" kern="0" cap="none" spc="0" normalizeH="0" baseline="0" noProof="0" dirty="0" smtClean="0">
                  <a:ln>
                    <a:noFill/>
                  </a:ln>
                  <a:solidFill>
                    <a:sysClr val="window" lastClr="FFFFFF"/>
                  </a:solidFill>
                  <a:effectLst/>
                  <a:uLnTx/>
                  <a:uFillTx/>
                  <a:latin typeface="Perpetua"/>
                  <a:ea typeface="宋体"/>
                  <a:cs typeface="+mn-cs"/>
                </a:rPr>
                <a:t>ATS</a:t>
              </a:r>
              <a:r>
                <a:rPr kumimoji="0" lang="zh-CN" altLang="en-US" sz="2400" b="1" i="0" u="none" strike="noStrike" kern="0" cap="none" spc="0" normalizeH="0" baseline="0" noProof="0" dirty="0" smtClean="0">
                  <a:ln>
                    <a:noFill/>
                  </a:ln>
                  <a:solidFill>
                    <a:sysClr val="window" lastClr="FFFFFF"/>
                  </a:solidFill>
                  <a:effectLst/>
                  <a:uLnTx/>
                  <a:uFillTx/>
                  <a:latin typeface="Perpetua"/>
                  <a:ea typeface="宋体"/>
                  <a:cs typeface="+mn-cs"/>
                </a:rPr>
                <a:t>车次识别及管理的辅助设备，由地面查询器环路和车载应答器组成。地面查询器环路设于各站。</a:t>
              </a:r>
              <a:r>
                <a:rPr kumimoji="0" lang="en-US" altLang="zh-CN" sz="2400" b="1" i="0" u="none" strike="noStrike" kern="0" cap="none" spc="0" normalizeH="0" baseline="0" noProof="0" dirty="0" smtClean="0">
                  <a:ln>
                    <a:noFill/>
                  </a:ln>
                  <a:solidFill>
                    <a:sysClr val="window" lastClr="FFFFFF"/>
                  </a:solidFill>
                  <a:effectLst/>
                  <a:uLnTx/>
                  <a:uFillTx/>
                  <a:latin typeface="Perpetua"/>
                  <a:ea typeface="宋体"/>
                  <a:cs typeface="+mn-cs"/>
                </a:rPr>
                <a:t>PTI</a:t>
              </a:r>
              <a:r>
                <a:rPr kumimoji="0" lang="zh-CN" altLang="en-US" sz="2400" b="1" i="0" u="none" strike="noStrike" kern="0" cap="none" spc="0" normalizeH="0" baseline="0" noProof="0" dirty="0" smtClean="0">
                  <a:ln>
                    <a:noFill/>
                  </a:ln>
                  <a:solidFill>
                    <a:sysClr val="window" lastClr="FFFFFF"/>
                  </a:solidFill>
                  <a:effectLst/>
                  <a:uLnTx/>
                  <a:uFillTx/>
                  <a:latin typeface="Perpetua"/>
                  <a:ea typeface="宋体"/>
                  <a:cs typeface="+mn-cs"/>
                </a:rPr>
                <a:t>设备用于校核校核列车车次号，查看是否与中心计算机列车计划中的车次号一致，若不一致则报警并修正。</a:t>
              </a:r>
              <a:endParaRPr kumimoji="0" lang="zh-CN" altLang="en-US" sz="2400" b="1" i="0" u="none" strike="noStrike" kern="1200" cap="none" spc="0" normalizeH="0" baseline="0" noProof="0" dirty="0">
                <a:ln>
                  <a:noFill/>
                </a:ln>
                <a:solidFill>
                  <a:sysClr val="window" lastClr="FFFFFF"/>
                </a:solidFill>
                <a:effectLst/>
                <a:uLnTx/>
                <a:uFillTx/>
                <a:latin typeface="Perpetua"/>
                <a:ea typeface="宋体"/>
                <a:cs typeface="+mn-cs"/>
              </a:endParaRPr>
            </a:p>
          </p:txBody>
        </p:sp>
      </p:grpSp>
      <p:sp>
        <p:nvSpPr>
          <p:cNvPr id="16" name="矩形 15"/>
          <p:cNvSpPr/>
          <p:nvPr/>
        </p:nvSpPr>
        <p:spPr>
          <a:xfrm>
            <a:off x="6390293" y="1385871"/>
            <a:ext cx="2926822" cy="4857784"/>
          </a:xfrm>
          <a:prstGeom prst="rect">
            <a:avLst/>
          </a:prstGeom>
          <a:noFill/>
          <a:ln>
            <a:noFill/>
          </a:ln>
          <a:effectLst>
            <a:outerShdw blurRad="38100" dist="25400" dir="5400000" algn="t" rotWithShape="0">
              <a:srgbClr val="000000">
                <a:alpha val="50000"/>
              </a:srgbClr>
            </a:outerShdw>
          </a:effectLst>
          <a:scene3d>
            <a:camera prst="orthographicFront"/>
            <a:lightRig rig="threePt" dir="t">
              <a:rot lat="0" lon="0" rev="7500000"/>
            </a:lightRig>
          </a:scene3d>
          <a:sp3d/>
        </p:spPr>
      </p:sp>
      <p:sp>
        <p:nvSpPr>
          <p:cNvPr id="17" name="矩形 16"/>
          <p:cNvSpPr/>
          <p:nvPr/>
        </p:nvSpPr>
        <p:spPr>
          <a:xfrm>
            <a:off x="6097109" y="1671623"/>
            <a:ext cx="5024157" cy="4572032"/>
          </a:xfrm>
          <a:prstGeom prst="rect">
            <a:avLst/>
          </a:prstGeom>
          <a:noFill/>
          <a:ln>
            <a:noFill/>
          </a:ln>
          <a:effectLst/>
          <a:scene3d>
            <a:camera prst="orthographicFront"/>
            <a:lightRig rig="threePt" dir="t">
              <a:rot lat="0" lon="0" rev="7500000"/>
            </a:lightRig>
          </a:scene3d>
          <a:sp3d/>
        </p:spPr>
        <p:txBody>
          <a:bodyPr spcFirstLastPara="0" vert="horz" wrap="square" lIns="0" tIns="82296" rIns="0" bIns="0" numCol="1" spcCol="1270" anchor="t" anchorCtr="0">
            <a:noAutofit/>
          </a:bodyPr>
          <a:lstStyle/>
          <a:p>
            <a:pPr marL="0" marR="0" lvl="0" indent="0" defTabSz="1066800" eaLnBrk="1" fontAlgn="auto" latinLnBrk="0" hangingPunct="1">
              <a:lnSpc>
                <a:spcPct val="150000"/>
              </a:lnSpc>
              <a:spcBef>
                <a:spcPct val="0"/>
              </a:spcBef>
              <a:spcAft>
                <a:spcPct val="3500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Perpetua"/>
                <a:ea typeface="宋体"/>
                <a:cs typeface="+mn-cs"/>
              </a:rPr>
              <a:t>设于各站，为列车运行提供车站发车时机，列车到站晚点情况的时间指示，提示列车按计划时刻表运行。在正常情况下，列车整列进入站台后，按系统给定停站时间倒计时，显示距计划时刻表的发车时间，为零时指示列车发车；若晚点发车，</a:t>
            </a:r>
            <a:r>
              <a:rPr kumimoji="0" lang="en-US" altLang="zh-CN" sz="2400" b="1" i="0" u="none" strike="noStrike" kern="0" cap="none" spc="0" normalizeH="0" baseline="0" noProof="0" dirty="0" smtClean="0">
                <a:ln>
                  <a:noFill/>
                </a:ln>
                <a:solidFill>
                  <a:sysClr val="window" lastClr="FFFFFF"/>
                </a:solidFill>
                <a:effectLst/>
                <a:uLnTx/>
                <a:uFillTx/>
                <a:latin typeface="Perpetua"/>
                <a:ea typeface="宋体"/>
                <a:cs typeface="+mn-cs"/>
              </a:rPr>
              <a:t>TDT</a:t>
            </a:r>
            <a:r>
              <a:rPr kumimoji="0" lang="zh-CN" altLang="en-US" sz="2400" b="1" i="0" u="none" strike="noStrike" kern="0" cap="none" spc="0" normalizeH="0" baseline="0" noProof="0" dirty="0" smtClean="0">
                <a:ln>
                  <a:noFill/>
                </a:ln>
                <a:solidFill>
                  <a:sysClr val="window" lastClr="FFFFFF"/>
                </a:solidFill>
                <a:effectLst/>
                <a:uLnTx/>
                <a:uFillTx/>
                <a:latin typeface="Perpetua"/>
                <a:ea typeface="宋体"/>
                <a:cs typeface="+mn-cs"/>
              </a:rPr>
              <a:t>增加停站时间计时。</a:t>
            </a:r>
            <a:endParaRPr kumimoji="0" lang="zh-CN" altLang="en-US" sz="2400" b="1" i="0" u="none" strike="noStrike" kern="1200" cap="none" spc="0" normalizeH="0" baseline="0" noProof="0" dirty="0">
              <a:ln>
                <a:noFill/>
              </a:ln>
              <a:solidFill>
                <a:sysClr val="window" lastClr="FFFFFF"/>
              </a:solidFill>
              <a:effectLst/>
              <a:uLnTx/>
              <a:uFillTx/>
              <a:latin typeface="Perpetua"/>
              <a:ea typeface="宋体"/>
              <a:cs typeface="+mn-cs"/>
            </a:endParaRPr>
          </a:p>
        </p:txBody>
      </p:sp>
      <p:sp>
        <p:nvSpPr>
          <p:cNvPr id="1025" name="Rectangle 1"/>
          <p:cNvSpPr>
            <a:spLocks noChangeArrowheads="1"/>
          </p:cNvSpPr>
          <p:nvPr/>
        </p:nvSpPr>
        <p:spPr bwMode="auto">
          <a:xfrm>
            <a:off x="405566" y="1028682"/>
            <a:ext cx="3786213"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8288" algn="l" defTabSz="914400" rtl="0" eaLnBrk="1" fontAlgn="base" latinLnBrk="0" hangingPunct="1">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en-US" altLang="zh-CN" sz="24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4</a:t>
            </a:r>
            <a:r>
              <a:rPr kumimoji="0" lang="zh-CN" altLang="en-US" sz="24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zh-CN" sz="24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列车识别系统</a:t>
            </a:r>
            <a:r>
              <a:rPr kumimoji="0" lang="en-US" altLang="zh-CN" sz="24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(PTI) </a:t>
            </a:r>
            <a:endParaRPr kumimoji="0" lang="en-US" altLang="zh-CN" sz="2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9" name="Rectangle 1"/>
          <p:cNvSpPr>
            <a:spLocks noChangeArrowheads="1"/>
          </p:cNvSpPr>
          <p:nvPr/>
        </p:nvSpPr>
        <p:spPr bwMode="auto">
          <a:xfrm>
            <a:off x="6049168" y="1028682"/>
            <a:ext cx="4429156"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268288" defTabSz="914400" fontAlgn="base">
              <a:spcBef>
                <a:spcPct val="0"/>
              </a:spcBef>
              <a:spcAft>
                <a:spcPct val="0"/>
              </a:spcAft>
            </a:pPr>
            <a:r>
              <a:rPr kumimoji="0" lang="zh-CN" altLang="en-US" sz="24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en-US" altLang="zh-CN" sz="24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5</a:t>
            </a:r>
            <a:r>
              <a:rPr kumimoji="0" lang="zh-CN" altLang="en-US" sz="24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lang="zh-CN" altLang="en-US" sz="2400" b="1" dirty="0" smtClean="0"/>
              <a:t>列车发车计时器</a:t>
            </a:r>
            <a:r>
              <a:rPr lang="en-US" sz="2400" b="1" dirty="0" smtClean="0"/>
              <a:t>(TDT)</a:t>
            </a:r>
            <a:endParaRPr kumimoji="0" lang="en-US" altLang="zh-CN" sz="2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3806751"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三、</a:t>
            </a:r>
            <a:r>
              <a:rPr lang="en-US" altLang="zh-CN" sz="2800" b="1" dirty="0" smtClean="0">
                <a:solidFill>
                  <a:srgbClr val="0070C0"/>
                </a:solidFill>
                <a:latin typeface="微软雅黑" pitchFamily="34" charset="-122"/>
                <a:ea typeface="微软雅黑" pitchFamily="34" charset="-122"/>
                <a:sym typeface="Arial" pitchFamily="34" charset="0"/>
              </a:rPr>
              <a:t>ATS</a:t>
            </a:r>
            <a:r>
              <a:rPr lang="zh-CN" altLang="en-US" sz="2800" b="1" dirty="0" smtClean="0">
                <a:solidFill>
                  <a:srgbClr val="0070C0"/>
                </a:solidFill>
                <a:latin typeface="微软雅黑" pitchFamily="34" charset="-122"/>
                <a:ea typeface="微软雅黑" pitchFamily="34" charset="-122"/>
                <a:sym typeface="Arial" pitchFamily="34" charset="0"/>
              </a:rPr>
              <a:t>系统主要功能</a:t>
            </a:r>
            <a:endParaRPr lang="zh-CN" altLang="en-US" sz="2800" b="1" dirty="0" smtClean="0">
              <a:solidFill>
                <a:srgbClr val="0070C0"/>
              </a:solidFill>
              <a:latin typeface="微软雅黑" pitchFamily="34" charset="-122"/>
              <a:ea typeface="微软雅黑" pitchFamily="34" charset="-122"/>
              <a:sym typeface="Arial" pitchFamily="34" charset="0"/>
            </a:endParaRPr>
          </a:p>
        </p:txBody>
      </p:sp>
      <p:pic>
        <p:nvPicPr>
          <p:cNvPr id="3" name="Picture 4" descr="d:\360浏览器\360\360se\360se6\User Data\temp\2580866_134534292117_2.jpg"/>
          <p:cNvPicPr>
            <a:picLocks noChangeAspect="1" noChangeArrowheads="1"/>
          </p:cNvPicPr>
          <p:nvPr/>
        </p:nvPicPr>
        <p:blipFill>
          <a:blip r:embed="rId2"/>
          <a:srcRect t="36645" b="4722"/>
          <a:stretch>
            <a:fillRect/>
          </a:stretch>
        </p:blipFill>
        <p:spPr bwMode="auto">
          <a:xfrm>
            <a:off x="477004" y="4243392"/>
            <a:ext cx="11072890" cy="2214578"/>
          </a:xfrm>
          <a:prstGeom prst="rect">
            <a:avLst/>
          </a:prstGeom>
          <a:noFill/>
        </p:spPr>
      </p:pic>
      <p:grpSp>
        <p:nvGrpSpPr>
          <p:cNvPr id="4" name="组合 3"/>
          <p:cNvGrpSpPr/>
          <p:nvPr/>
        </p:nvGrpSpPr>
        <p:grpSpPr>
          <a:xfrm>
            <a:off x="477004" y="1171558"/>
            <a:ext cx="11144328" cy="2786082"/>
            <a:chOff x="285720" y="1714488"/>
            <a:chExt cx="8572560" cy="2786082"/>
          </a:xfrm>
        </p:grpSpPr>
        <p:sp>
          <p:nvSpPr>
            <p:cNvPr id="5" name="图文框 4"/>
            <p:cNvSpPr/>
            <p:nvPr/>
          </p:nvSpPr>
          <p:spPr>
            <a:xfrm>
              <a:off x="285720" y="1714488"/>
              <a:ext cx="8572560" cy="2786082"/>
            </a:xfrm>
            <a:prstGeom prst="frame">
              <a:avLst>
                <a:gd name="adj1" fmla="val 6683"/>
              </a:avLst>
            </a:prstGeom>
            <a:solidFill>
              <a:srgbClr val="00B0F0"/>
            </a:solidFill>
            <a:ln w="127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marL="0" marR="0" lvl="0" indent="0" algn="ctr" defTabSz="914400" eaLnBrk="1" fontAlgn="auto" latinLnBrk="0" hangingPunct="1">
                <a:lnSpc>
                  <a:spcPct val="13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Perpetua"/>
                <a:ea typeface="宋体"/>
                <a:cs typeface="+mn-cs"/>
              </a:endParaRPr>
            </a:p>
          </p:txBody>
        </p:sp>
        <p:sp>
          <p:nvSpPr>
            <p:cNvPr id="6" name="矩形 5"/>
            <p:cNvSpPr/>
            <p:nvPr/>
          </p:nvSpPr>
          <p:spPr>
            <a:xfrm>
              <a:off x="428596" y="1977932"/>
              <a:ext cx="8143932" cy="2441374"/>
            </a:xfrm>
            <a:prstGeom prst="rect">
              <a:avLst/>
            </a:prstGeom>
          </p:spPr>
          <p:txBody>
            <a:bodyPr wrap="square">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rgbClr val="333399"/>
                  </a:solidFill>
                  <a:effectLst/>
                  <a:uLnTx/>
                  <a:uFillTx/>
                  <a:latin typeface="Times New Roman" pitchFamily="18" charset="0"/>
                  <a:ea typeface="+mj-ea"/>
                  <a:cs typeface="Times New Roman" pitchFamily="18" charset="0"/>
                </a:rPr>
                <a:t>    列车自动监控系统监控全线列车运行，它具有以下主要功能：集中监视和跟踪全线列车运行情况；自动记录列车运行过程；自动生成、显示、修改和优化列车运行图；自动排列进路；自动调整列车运行追踪间隔；信号系统设备状态报警；记录调度员操作；运营计划管理和统计处理；列车运行情况模拟及培训；与其他系统接口等。</a:t>
              </a:r>
              <a:endParaRPr kumimoji="0" lang="zh-CN" altLang="en-US" sz="1800" b="0" i="0" u="none" strike="noStrike" kern="0" cap="none" spc="0" normalizeH="0" baseline="0" noProof="0" dirty="0">
                <a:ln>
                  <a:noFill/>
                </a:ln>
                <a:solidFill>
                  <a:srgbClr val="333399"/>
                </a:solidFill>
                <a:effectLst/>
                <a:uLnTx/>
                <a:uFillTx/>
                <a:latin typeface="Times New Roman" pitchFamily="18" charset="0"/>
                <a:ea typeface="+mj-ea"/>
                <a:cs typeface="Times New Roman"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3806751"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三、</a:t>
            </a:r>
            <a:r>
              <a:rPr lang="en-US" altLang="zh-CN" sz="2800" b="1" dirty="0" smtClean="0">
                <a:solidFill>
                  <a:srgbClr val="0070C0"/>
                </a:solidFill>
                <a:latin typeface="微软雅黑" pitchFamily="34" charset="-122"/>
                <a:ea typeface="微软雅黑" pitchFamily="34" charset="-122"/>
                <a:sym typeface="Arial" pitchFamily="34" charset="0"/>
              </a:rPr>
              <a:t>ATS</a:t>
            </a:r>
            <a:r>
              <a:rPr lang="zh-CN" altLang="en-US" sz="2800" b="1" dirty="0" smtClean="0">
                <a:solidFill>
                  <a:srgbClr val="0070C0"/>
                </a:solidFill>
                <a:latin typeface="微软雅黑" pitchFamily="34" charset="-122"/>
                <a:ea typeface="微软雅黑" pitchFamily="34" charset="-122"/>
                <a:sym typeface="Arial" pitchFamily="34" charset="0"/>
              </a:rPr>
              <a:t>系统主要功能</a:t>
            </a:r>
            <a:endParaRPr lang="zh-CN" altLang="en-US" sz="2800" b="1" dirty="0" smtClean="0">
              <a:solidFill>
                <a:srgbClr val="0070C0"/>
              </a:solidFill>
              <a:latin typeface="微软雅黑" pitchFamily="34" charset="-122"/>
              <a:ea typeface="微软雅黑" pitchFamily="34" charset="-122"/>
              <a:sym typeface="Arial" pitchFamily="34" charset="0"/>
            </a:endParaRPr>
          </a:p>
        </p:txBody>
      </p:sp>
      <p:sp>
        <p:nvSpPr>
          <p:cNvPr id="3" name="TextBox 2"/>
          <p:cNvSpPr txBox="1"/>
          <p:nvPr/>
        </p:nvSpPr>
        <p:spPr>
          <a:xfrm>
            <a:off x="334128" y="1314434"/>
            <a:ext cx="11644394"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1</a:t>
            </a:r>
            <a:r>
              <a:rPr lang="zh-CN" altLang="en-US" sz="2400" b="1" dirty="0" smtClean="0">
                <a:solidFill>
                  <a:srgbClr val="333399"/>
                </a:solidFill>
                <a:latin typeface="Times New Roman" pitchFamily="18" charset="0"/>
                <a:ea typeface="+mj-ea"/>
                <a:cs typeface="Times New Roman" pitchFamily="18" charset="0"/>
              </a:rPr>
              <a:t>）列车监视和跟踪，进行在线列车的监视、跟踪，车次的移位及显示。</a:t>
            </a:r>
          </a:p>
        </p:txBody>
      </p:sp>
      <p:grpSp>
        <p:nvGrpSpPr>
          <p:cNvPr id="4" name="组合 3"/>
          <p:cNvGrpSpPr/>
          <p:nvPr/>
        </p:nvGrpSpPr>
        <p:grpSpPr>
          <a:xfrm>
            <a:off x="1405698" y="2171690"/>
            <a:ext cx="4037134" cy="857256"/>
            <a:chOff x="500034" y="3286124"/>
            <a:chExt cx="3714776" cy="857256"/>
          </a:xfrm>
        </p:grpSpPr>
        <p:sp>
          <p:nvSpPr>
            <p:cNvPr id="5" name="圆角矩形 4"/>
            <p:cNvSpPr/>
            <p:nvPr/>
          </p:nvSpPr>
          <p:spPr>
            <a:xfrm>
              <a:off x="500034" y="3286124"/>
              <a:ext cx="3714776" cy="857256"/>
            </a:xfrm>
            <a:prstGeom prst="roundRect">
              <a:avLst/>
            </a:prstGeom>
            <a:ln/>
          </p:spPr>
          <p:style>
            <a:lnRef idx="3">
              <a:schemeClr val="lt1"/>
            </a:lnRef>
            <a:fillRef idx="1">
              <a:schemeClr val="accent1"/>
            </a:fillRef>
            <a:effectRef idx="1">
              <a:schemeClr val="accent1"/>
            </a:effectRef>
            <a:fontRef idx="minor">
              <a:schemeClr val="lt1"/>
            </a:fontRef>
          </p:style>
          <p:txBody>
            <a:bodyPr rtlCol="0" anchor="ct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Times New Roman" pitchFamily="18" charset="0"/>
                <a:ea typeface="+mj-ea"/>
                <a:cs typeface="Times New Roman" pitchFamily="18" charset="0"/>
              </a:endParaRPr>
            </a:p>
          </p:txBody>
        </p:sp>
        <p:sp>
          <p:nvSpPr>
            <p:cNvPr id="6" name="TextBox 5"/>
            <p:cNvSpPr txBox="1"/>
            <p:nvPr/>
          </p:nvSpPr>
          <p:spPr>
            <a:xfrm>
              <a:off x="500034" y="3467401"/>
              <a:ext cx="3714776"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Times New Roman" pitchFamily="18" charset="0"/>
                  <a:ea typeface="+mj-ea"/>
                  <a:cs typeface="Times New Roman" pitchFamily="18" charset="0"/>
                </a:rPr>
                <a:t>列车监视</a:t>
              </a:r>
              <a:endParaRPr kumimoji="0" lang="zh-CN" altLang="en-US" sz="2400" b="1" i="0" u="none" strike="noStrike" kern="0" cap="none" spc="0" normalizeH="0" baseline="0" noProof="0" dirty="0">
                <a:ln>
                  <a:noFill/>
                </a:ln>
                <a:solidFill>
                  <a:sysClr val="window" lastClr="FFFFFF"/>
                </a:solidFill>
                <a:effectLst/>
                <a:uLnTx/>
                <a:uFillTx/>
                <a:latin typeface="Times New Roman" pitchFamily="18" charset="0"/>
                <a:ea typeface="+mj-ea"/>
                <a:cs typeface="Times New Roman" pitchFamily="18" charset="0"/>
              </a:endParaRPr>
            </a:p>
          </p:txBody>
        </p:sp>
      </p:grpSp>
      <p:grpSp>
        <p:nvGrpSpPr>
          <p:cNvPr id="7" name="组合 6"/>
          <p:cNvGrpSpPr/>
          <p:nvPr/>
        </p:nvGrpSpPr>
        <p:grpSpPr>
          <a:xfrm>
            <a:off x="1425257" y="3243260"/>
            <a:ext cx="4000528" cy="857256"/>
            <a:chOff x="500034" y="4286256"/>
            <a:chExt cx="3714776" cy="857256"/>
          </a:xfrm>
        </p:grpSpPr>
        <p:sp>
          <p:nvSpPr>
            <p:cNvPr id="8" name="圆角矩形 7"/>
            <p:cNvSpPr/>
            <p:nvPr/>
          </p:nvSpPr>
          <p:spPr>
            <a:xfrm>
              <a:off x="500034" y="4286256"/>
              <a:ext cx="3714776" cy="857256"/>
            </a:xfrm>
            <a:prstGeom prst="roundRect">
              <a:avLst/>
            </a:prstGeom>
            <a:ln/>
          </p:spPr>
          <p:style>
            <a:lnRef idx="3">
              <a:schemeClr val="lt1"/>
            </a:lnRef>
            <a:fillRef idx="1">
              <a:schemeClr val="accent5"/>
            </a:fillRef>
            <a:effectRef idx="1">
              <a:schemeClr val="accent5"/>
            </a:effectRef>
            <a:fontRef idx="minor">
              <a:schemeClr val="lt1"/>
            </a:fontRef>
          </p:style>
          <p:txBody>
            <a:bodyPr rtlCol="0" anchor="ct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Times New Roman" pitchFamily="18" charset="0"/>
                <a:ea typeface="+mj-ea"/>
                <a:cs typeface="Times New Roman" pitchFamily="18" charset="0"/>
              </a:endParaRPr>
            </a:p>
          </p:txBody>
        </p:sp>
        <p:sp>
          <p:nvSpPr>
            <p:cNvPr id="9" name="TextBox 8"/>
            <p:cNvSpPr txBox="1"/>
            <p:nvPr/>
          </p:nvSpPr>
          <p:spPr>
            <a:xfrm>
              <a:off x="500034" y="4467533"/>
              <a:ext cx="3714775"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Times New Roman" pitchFamily="18" charset="0"/>
                  <a:ea typeface="+mj-ea"/>
                  <a:cs typeface="Times New Roman" pitchFamily="18" charset="0"/>
                </a:rPr>
                <a:t>列车运行识别</a:t>
              </a:r>
            </a:p>
          </p:txBody>
        </p:sp>
      </p:grpSp>
      <p:grpSp>
        <p:nvGrpSpPr>
          <p:cNvPr id="10" name="组合 9"/>
          <p:cNvGrpSpPr/>
          <p:nvPr/>
        </p:nvGrpSpPr>
        <p:grpSpPr>
          <a:xfrm>
            <a:off x="5568661" y="3243260"/>
            <a:ext cx="4037134" cy="857256"/>
            <a:chOff x="500034" y="3286124"/>
            <a:chExt cx="3714776" cy="857256"/>
          </a:xfrm>
        </p:grpSpPr>
        <p:sp>
          <p:nvSpPr>
            <p:cNvPr id="11" name="圆角矩形 10"/>
            <p:cNvSpPr/>
            <p:nvPr/>
          </p:nvSpPr>
          <p:spPr>
            <a:xfrm>
              <a:off x="500034" y="3286124"/>
              <a:ext cx="3714776" cy="857256"/>
            </a:xfrm>
            <a:prstGeom prst="roundRect">
              <a:avLst/>
            </a:prstGeom>
            <a:ln/>
          </p:spPr>
          <p:style>
            <a:lnRef idx="3">
              <a:schemeClr val="lt1"/>
            </a:lnRef>
            <a:fillRef idx="1">
              <a:schemeClr val="accent1"/>
            </a:fillRef>
            <a:effectRef idx="1">
              <a:schemeClr val="accent1"/>
            </a:effectRef>
            <a:fontRef idx="minor">
              <a:schemeClr val="lt1"/>
            </a:fontRef>
          </p:style>
          <p:txBody>
            <a:bodyPr rtlCol="0" anchor="ct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Times New Roman" pitchFamily="18" charset="0"/>
                <a:ea typeface="+mj-ea"/>
                <a:cs typeface="Times New Roman" pitchFamily="18" charset="0"/>
              </a:endParaRPr>
            </a:p>
          </p:txBody>
        </p:sp>
        <p:sp>
          <p:nvSpPr>
            <p:cNvPr id="12" name="TextBox 11"/>
            <p:cNvSpPr txBox="1"/>
            <p:nvPr/>
          </p:nvSpPr>
          <p:spPr>
            <a:xfrm>
              <a:off x="500034" y="3467401"/>
              <a:ext cx="3714776" cy="461665"/>
            </a:xfrm>
            <a:prstGeom prst="rect">
              <a:avLst/>
            </a:prstGeom>
            <a:noFill/>
          </p:spPr>
          <p:txBody>
            <a:bodyPr wrap="square" rtlCol="0">
              <a:spAutoFit/>
            </a:bodyPr>
            <a:lstStyle/>
            <a:p>
              <a:pPr lvl="0" algn="ctr">
                <a:defRPr/>
              </a:pPr>
              <a:r>
                <a:rPr kumimoji="0" lang="zh-CN" altLang="en-US" sz="2400" b="1" i="0" u="none" strike="noStrike" kern="0" cap="none" spc="0" normalizeH="0" baseline="0" noProof="0" dirty="0" smtClean="0">
                  <a:ln>
                    <a:noFill/>
                  </a:ln>
                  <a:solidFill>
                    <a:sysClr val="window" lastClr="FFFFFF"/>
                  </a:solidFill>
                  <a:effectLst/>
                  <a:uLnTx/>
                  <a:uFillTx/>
                  <a:latin typeface="Times New Roman" pitchFamily="18" charset="0"/>
                  <a:ea typeface="+mj-ea"/>
                  <a:cs typeface="Times New Roman" pitchFamily="18" charset="0"/>
                </a:rPr>
                <a:t>集中显示</a:t>
              </a:r>
              <a:endParaRPr kumimoji="0" lang="zh-CN" altLang="en-US" sz="2400" b="1" i="0" u="none" strike="noStrike" kern="0" cap="none" spc="0" normalizeH="0" baseline="0" noProof="0" dirty="0">
                <a:ln>
                  <a:noFill/>
                </a:ln>
                <a:solidFill>
                  <a:sysClr val="window" lastClr="FFFFFF"/>
                </a:solidFill>
                <a:effectLst/>
                <a:uLnTx/>
                <a:uFillTx/>
                <a:latin typeface="Times New Roman" pitchFamily="18" charset="0"/>
                <a:ea typeface="+mj-ea"/>
                <a:cs typeface="Times New Roman" pitchFamily="18" charset="0"/>
              </a:endParaRPr>
            </a:p>
          </p:txBody>
        </p:sp>
      </p:grpSp>
      <p:grpSp>
        <p:nvGrpSpPr>
          <p:cNvPr id="13" name="组合 12"/>
          <p:cNvGrpSpPr/>
          <p:nvPr/>
        </p:nvGrpSpPr>
        <p:grpSpPr>
          <a:xfrm>
            <a:off x="5605267" y="2171690"/>
            <a:ext cx="4000528" cy="857256"/>
            <a:chOff x="500034" y="4286256"/>
            <a:chExt cx="3714776" cy="857256"/>
          </a:xfrm>
        </p:grpSpPr>
        <p:sp>
          <p:nvSpPr>
            <p:cNvPr id="14" name="圆角矩形 13"/>
            <p:cNvSpPr/>
            <p:nvPr/>
          </p:nvSpPr>
          <p:spPr>
            <a:xfrm>
              <a:off x="500034" y="4286256"/>
              <a:ext cx="3714776" cy="857256"/>
            </a:xfrm>
            <a:prstGeom prst="roundRect">
              <a:avLst/>
            </a:prstGeom>
            <a:ln/>
          </p:spPr>
          <p:style>
            <a:lnRef idx="3">
              <a:schemeClr val="lt1"/>
            </a:lnRef>
            <a:fillRef idx="1">
              <a:schemeClr val="accent5"/>
            </a:fillRef>
            <a:effectRef idx="1">
              <a:schemeClr val="accent5"/>
            </a:effectRef>
            <a:fontRef idx="minor">
              <a:schemeClr val="lt1"/>
            </a:fontRef>
          </p:style>
          <p:txBody>
            <a:bodyPr rtlCol="0" anchor="ct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Times New Roman" pitchFamily="18" charset="0"/>
                <a:ea typeface="+mj-ea"/>
                <a:cs typeface="Times New Roman" pitchFamily="18" charset="0"/>
              </a:endParaRPr>
            </a:p>
          </p:txBody>
        </p:sp>
        <p:sp>
          <p:nvSpPr>
            <p:cNvPr id="15" name="TextBox 14"/>
            <p:cNvSpPr txBox="1"/>
            <p:nvPr/>
          </p:nvSpPr>
          <p:spPr>
            <a:xfrm>
              <a:off x="632705" y="4286256"/>
              <a:ext cx="3383100" cy="83099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sz="2400" b="1" kern="0" dirty="0" smtClean="0">
                  <a:solidFill>
                    <a:sysClr val="window" lastClr="FFFFFF"/>
                  </a:solidFill>
                  <a:latin typeface="Times New Roman" pitchFamily="18" charset="0"/>
                  <a:ea typeface="+mj-ea"/>
                  <a:cs typeface="Times New Roman" pitchFamily="18" charset="0"/>
                </a:rPr>
                <a:t>车次号输入、追踪、记录和删除</a:t>
              </a:r>
              <a:endParaRPr kumimoji="0" lang="zh-CN" altLang="en-US" sz="2400" b="1" i="0" u="none" strike="noStrike" kern="0" cap="none" spc="0" normalizeH="0" baseline="0" noProof="0" dirty="0" smtClean="0">
                <a:ln>
                  <a:noFill/>
                </a:ln>
                <a:solidFill>
                  <a:sysClr val="window" lastClr="FFFFFF"/>
                </a:solidFill>
                <a:effectLst/>
                <a:uLnTx/>
                <a:uFillTx/>
                <a:latin typeface="Times New Roman" pitchFamily="18" charset="0"/>
                <a:ea typeface="+mj-ea"/>
                <a:cs typeface="Times New Roman" pitchFamily="18" charset="0"/>
              </a:endParaRPr>
            </a:p>
          </p:txBody>
        </p:sp>
      </p:grpSp>
      <p:sp>
        <p:nvSpPr>
          <p:cNvPr id="16" name="TextBox 15"/>
          <p:cNvSpPr txBox="1"/>
          <p:nvPr/>
        </p:nvSpPr>
        <p:spPr>
          <a:xfrm>
            <a:off x="428596" y="4643446"/>
            <a:ext cx="11264174"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2</a:t>
            </a:r>
            <a:r>
              <a:rPr lang="zh-CN" altLang="en-US" sz="2400" b="1" dirty="0" smtClean="0">
                <a:solidFill>
                  <a:srgbClr val="333399"/>
                </a:solidFill>
                <a:latin typeface="Times New Roman" pitchFamily="18" charset="0"/>
                <a:ea typeface="+mj-ea"/>
                <a:cs typeface="Times New Roman" pitchFamily="18" charset="0"/>
              </a:rPr>
              <a:t>）时刻表处理，包括安装、修改、存储时刻表，描绘、显示和打印实迹运行图。</a:t>
            </a:r>
          </a:p>
        </p:txBody>
      </p:sp>
      <p:sp>
        <p:nvSpPr>
          <p:cNvPr id="17" name="Rectangle 1"/>
          <p:cNvSpPr>
            <a:spLocks noChangeArrowheads="1"/>
          </p:cNvSpPr>
          <p:nvPr/>
        </p:nvSpPr>
        <p:spPr bwMode="auto">
          <a:xfrm>
            <a:off x="619880" y="5529276"/>
            <a:ext cx="11049859" cy="830997"/>
          </a:xfrm>
          <a:prstGeom prst="rect">
            <a:avLst/>
          </a:prstGeom>
          <a:noFill/>
          <a:ln w="9525">
            <a:solidFill>
              <a:srgbClr val="FF66FF"/>
            </a:solid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base">
              <a:spcBef>
                <a:spcPct val="0"/>
              </a:spcBef>
              <a:spcAft>
                <a:spcPct val="0"/>
              </a:spcAft>
              <a:defRPr/>
            </a:pPr>
            <a:r>
              <a:rPr lang="zh-CN" altLang="en-US" sz="2400" b="1" kern="0" dirty="0" smtClean="0">
                <a:latin typeface="Times New Roman" pitchFamily="18" charset="0"/>
                <a:ea typeface="+mj-ea"/>
                <a:cs typeface="Times New Roman" pitchFamily="18" charset="0"/>
              </a:rPr>
              <a:t>        系统提供时刻表编制用的数据库，通过调度员的人工设置如站停时间、列车间隔等数据产生计划时刻表。</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3"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0"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Effect transition="in" filter="fade">
                                      <p:cBhvr>
                                        <p:cTn id="20" dur="5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0"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Effect transition="in" filter="fade">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0" fill="hold" nodeType="click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6" grpId="0"/>
      <p:bldP spid="1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3806751"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三、</a:t>
            </a:r>
            <a:r>
              <a:rPr lang="en-US" altLang="zh-CN" sz="2800" b="1" dirty="0" smtClean="0">
                <a:solidFill>
                  <a:srgbClr val="0070C0"/>
                </a:solidFill>
                <a:latin typeface="微软雅黑" pitchFamily="34" charset="-122"/>
                <a:ea typeface="微软雅黑" pitchFamily="34" charset="-122"/>
                <a:sym typeface="Arial" pitchFamily="34" charset="0"/>
              </a:rPr>
              <a:t>ATS</a:t>
            </a:r>
            <a:r>
              <a:rPr lang="zh-CN" altLang="en-US" sz="2800" b="1" dirty="0" smtClean="0">
                <a:solidFill>
                  <a:srgbClr val="0070C0"/>
                </a:solidFill>
                <a:latin typeface="微软雅黑" pitchFamily="34" charset="-122"/>
                <a:ea typeface="微软雅黑" pitchFamily="34" charset="-122"/>
                <a:sym typeface="Arial" pitchFamily="34" charset="0"/>
              </a:rPr>
              <a:t>系统主要功能</a:t>
            </a:r>
            <a:endParaRPr lang="zh-CN" altLang="en-US" sz="2800" b="1" dirty="0" smtClean="0">
              <a:solidFill>
                <a:srgbClr val="0070C0"/>
              </a:solidFill>
              <a:latin typeface="微软雅黑" pitchFamily="34" charset="-122"/>
              <a:ea typeface="微软雅黑" pitchFamily="34" charset="-122"/>
              <a:sym typeface="Arial" pitchFamily="34" charset="0"/>
            </a:endParaRPr>
          </a:p>
        </p:txBody>
      </p:sp>
      <p:pic>
        <p:nvPicPr>
          <p:cNvPr id="3" name="Picture 2" descr="d:\360浏览器\360\360se\360se6\User Data\temp\_c_qPVrQwGHW7p8nz69o9_4oHP71FZXyrKGn5ckWfUvG7bH6WfQA1nn6P6m2dXMe-fAMOhj8iffpeLq-O_TtblIicZVQT2Eor23.jpg"/>
          <p:cNvPicPr>
            <a:picLocks noChangeAspect="1" noChangeArrowheads="1"/>
          </p:cNvPicPr>
          <p:nvPr/>
        </p:nvPicPr>
        <p:blipFill>
          <a:blip r:embed="rId2"/>
          <a:srcRect/>
          <a:stretch>
            <a:fillRect/>
          </a:stretch>
        </p:blipFill>
        <p:spPr bwMode="auto">
          <a:xfrm>
            <a:off x="1191384" y="1643051"/>
            <a:ext cx="9860452" cy="5557849"/>
          </a:xfrm>
          <a:prstGeom prst="rect">
            <a:avLst/>
          </a:prstGeom>
          <a:noFill/>
        </p:spPr>
      </p:pic>
      <p:sp>
        <p:nvSpPr>
          <p:cNvPr id="4" name="TextBox 3"/>
          <p:cNvSpPr txBox="1"/>
          <p:nvPr/>
        </p:nvSpPr>
        <p:spPr>
          <a:xfrm>
            <a:off x="405566" y="1028682"/>
            <a:ext cx="11264174"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2</a:t>
            </a:r>
            <a:r>
              <a:rPr lang="zh-CN" altLang="en-US" sz="2400" b="1" dirty="0" smtClean="0">
                <a:solidFill>
                  <a:srgbClr val="333399"/>
                </a:solidFill>
                <a:latin typeface="Times New Roman" pitchFamily="18" charset="0"/>
                <a:ea typeface="+mj-ea"/>
                <a:cs typeface="Times New Roman" pitchFamily="18" charset="0"/>
              </a:rPr>
              <a:t>）时刻表处理，包括安装、修改、存储时刻表，描绘、显示和打印实迹运行图。</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3806751"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三、</a:t>
            </a:r>
            <a:r>
              <a:rPr lang="en-US" altLang="zh-CN" sz="2800" b="1" dirty="0" smtClean="0">
                <a:solidFill>
                  <a:srgbClr val="0070C0"/>
                </a:solidFill>
                <a:latin typeface="微软雅黑" pitchFamily="34" charset="-122"/>
                <a:ea typeface="微软雅黑" pitchFamily="34" charset="-122"/>
                <a:sym typeface="Arial" pitchFamily="34" charset="0"/>
              </a:rPr>
              <a:t>ATS</a:t>
            </a:r>
            <a:r>
              <a:rPr lang="zh-CN" altLang="en-US" sz="2800" b="1" dirty="0" smtClean="0">
                <a:solidFill>
                  <a:srgbClr val="0070C0"/>
                </a:solidFill>
                <a:latin typeface="微软雅黑" pitchFamily="34" charset="-122"/>
                <a:ea typeface="微软雅黑" pitchFamily="34" charset="-122"/>
                <a:sym typeface="Arial" pitchFamily="34" charset="0"/>
              </a:rPr>
              <a:t>系统主要功能</a:t>
            </a:r>
            <a:endParaRPr lang="zh-CN" altLang="en-US" sz="2800" b="1" dirty="0" smtClean="0">
              <a:solidFill>
                <a:srgbClr val="0070C0"/>
              </a:solidFill>
              <a:latin typeface="微软雅黑" pitchFamily="34" charset="-122"/>
              <a:ea typeface="微软雅黑" pitchFamily="34" charset="-122"/>
              <a:sym typeface="Arial" pitchFamily="34" charset="0"/>
            </a:endParaRPr>
          </a:p>
        </p:txBody>
      </p:sp>
      <p:sp>
        <p:nvSpPr>
          <p:cNvPr id="3" name="TextBox 2"/>
          <p:cNvSpPr txBox="1"/>
          <p:nvPr/>
        </p:nvSpPr>
        <p:spPr>
          <a:xfrm>
            <a:off x="334128" y="1067083"/>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3</a:t>
            </a:r>
            <a:r>
              <a:rPr lang="zh-CN" altLang="en-US" sz="2400" b="1" dirty="0" smtClean="0">
                <a:solidFill>
                  <a:srgbClr val="333399"/>
                </a:solidFill>
                <a:latin typeface="Times New Roman" pitchFamily="18" charset="0"/>
                <a:ea typeface="+mj-ea"/>
                <a:cs typeface="Times New Roman" pitchFamily="18" charset="0"/>
              </a:rPr>
              <a:t>）自动建立进路</a:t>
            </a:r>
          </a:p>
        </p:txBody>
      </p:sp>
      <p:sp>
        <p:nvSpPr>
          <p:cNvPr id="4" name="TextBox 3"/>
          <p:cNvSpPr txBox="1"/>
          <p:nvPr/>
        </p:nvSpPr>
        <p:spPr>
          <a:xfrm>
            <a:off x="334128" y="1600186"/>
            <a:ext cx="11501518" cy="1200329"/>
          </a:xfrm>
          <a:prstGeom prst="rect">
            <a:avLst/>
          </a:prstGeom>
          <a:noFill/>
        </p:spPr>
        <p:txBody>
          <a:bodyPr wrap="square" rtlCol="0">
            <a:spAutoFit/>
          </a:bodyPr>
          <a:lstStyle/>
          <a:p>
            <a:r>
              <a:rPr lang="zh-CN" altLang="en-US" sz="2400" b="1" dirty="0" smtClean="0">
                <a:latin typeface="Times New Roman" pitchFamily="18" charset="0"/>
                <a:ea typeface="+mj-ea"/>
                <a:cs typeface="Times New Roman" pitchFamily="18" charset="0"/>
              </a:rPr>
              <a:t>        控制中心能对列车进路、信号机、道岔实现集中控制，可根据当日列车运行计划时刻表自动控制列车运行必要时，通过办理控制权转移手续，可将控制权转移至车站。</a:t>
            </a:r>
          </a:p>
        </p:txBody>
      </p:sp>
      <p:sp>
        <p:nvSpPr>
          <p:cNvPr id="5" name="TextBox 4"/>
          <p:cNvSpPr txBox="1"/>
          <p:nvPr/>
        </p:nvSpPr>
        <p:spPr>
          <a:xfrm>
            <a:off x="405566" y="3028946"/>
            <a:ext cx="11358642" cy="830997"/>
          </a:xfrm>
          <a:prstGeom prst="rect">
            <a:avLst/>
          </a:prstGeom>
          <a:noFill/>
        </p:spPr>
        <p:txBody>
          <a:bodyPr wrap="square" rtlCol="0">
            <a:spAutoFit/>
          </a:bodyPr>
          <a:lstStyle/>
          <a:p>
            <a:r>
              <a:rPr lang="zh-CN" altLang="en-US" sz="2400" b="1" dirty="0" smtClean="0">
                <a:latin typeface="Times New Roman" pitchFamily="18" charset="0"/>
                <a:ea typeface="+mj-ea"/>
                <a:cs typeface="Times New Roman" pitchFamily="18" charset="0"/>
              </a:rPr>
              <a:t>        自动建立进路的功能是形成控制道岔位置的命令和在适当时间向信号系统发送这些命令。</a:t>
            </a:r>
          </a:p>
        </p:txBody>
      </p:sp>
      <p:pic>
        <p:nvPicPr>
          <p:cNvPr id="6" name="Picture 2" descr="d:\360浏览器\360\360se\360se6\User Data\temp\359b033b5bb5c9ea2d542b89d739b6003af3b330.jpg"/>
          <p:cNvPicPr>
            <a:picLocks noChangeAspect="1" noChangeArrowheads="1"/>
          </p:cNvPicPr>
          <p:nvPr/>
        </p:nvPicPr>
        <p:blipFill>
          <a:blip r:embed="rId2"/>
          <a:srcRect t="8960"/>
          <a:stretch>
            <a:fillRect/>
          </a:stretch>
        </p:blipFill>
        <p:spPr bwMode="auto">
          <a:xfrm>
            <a:off x="762756" y="3957640"/>
            <a:ext cx="10462780" cy="307183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3806751"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三、</a:t>
            </a:r>
            <a:r>
              <a:rPr lang="en-US" altLang="zh-CN" sz="2800" b="1" dirty="0" smtClean="0">
                <a:solidFill>
                  <a:srgbClr val="0070C0"/>
                </a:solidFill>
                <a:latin typeface="微软雅黑" pitchFamily="34" charset="-122"/>
                <a:ea typeface="微软雅黑" pitchFamily="34" charset="-122"/>
                <a:sym typeface="Arial" pitchFamily="34" charset="0"/>
              </a:rPr>
              <a:t>ATS</a:t>
            </a:r>
            <a:r>
              <a:rPr lang="zh-CN" altLang="en-US" sz="2800" b="1" dirty="0" smtClean="0">
                <a:solidFill>
                  <a:srgbClr val="0070C0"/>
                </a:solidFill>
                <a:latin typeface="微软雅黑" pitchFamily="34" charset="-122"/>
                <a:ea typeface="微软雅黑" pitchFamily="34" charset="-122"/>
                <a:sym typeface="Arial" pitchFamily="34" charset="0"/>
              </a:rPr>
              <a:t>系统主要功能</a:t>
            </a:r>
            <a:endParaRPr lang="zh-CN" altLang="en-US" sz="2800" b="1" dirty="0" smtClean="0">
              <a:solidFill>
                <a:srgbClr val="0070C0"/>
              </a:solidFill>
              <a:latin typeface="微软雅黑" pitchFamily="34" charset="-122"/>
              <a:ea typeface="微软雅黑" pitchFamily="34" charset="-122"/>
              <a:sym typeface="Arial" pitchFamily="34" charset="0"/>
            </a:endParaRPr>
          </a:p>
        </p:txBody>
      </p:sp>
      <p:sp>
        <p:nvSpPr>
          <p:cNvPr id="3" name="TextBox 2"/>
          <p:cNvSpPr txBox="1"/>
          <p:nvPr/>
        </p:nvSpPr>
        <p:spPr>
          <a:xfrm>
            <a:off x="262690" y="1242996"/>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4</a:t>
            </a:r>
            <a:r>
              <a:rPr lang="zh-CN" altLang="en-US" sz="2400" b="1" dirty="0" smtClean="0">
                <a:solidFill>
                  <a:srgbClr val="333399"/>
                </a:solidFill>
                <a:latin typeface="Times New Roman" pitchFamily="18" charset="0"/>
                <a:ea typeface="+mj-ea"/>
                <a:cs typeface="Times New Roman" pitchFamily="18" charset="0"/>
              </a:rPr>
              <a:t>）列车运行调整</a:t>
            </a:r>
          </a:p>
        </p:txBody>
      </p:sp>
      <p:sp>
        <p:nvSpPr>
          <p:cNvPr id="4" name="TextBox 3"/>
          <p:cNvSpPr txBox="1"/>
          <p:nvPr/>
        </p:nvSpPr>
        <p:spPr>
          <a:xfrm>
            <a:off x="428596" y="2000240"/>
            <a:ext cx="11121298" cy="830997"/>
          </a:xfrm>
          <a:prstGeom prst="rect">
            <a:avLst/>
          </a:prstGeom>
          <a:noFill/>
        </p:spPr>
        <p:txBody>
          <a:bodyPr wrap="square" rtlCol="0">
            <a:spAutoFit/>
          </a:bodyPr>
          <a:lstStyle/>
          <a:p>
            <a:r>
              <a:rPr lang="zh-CN" altLang="en-US" sz="2400" b="1" dirty="0" smtClean="0">
                <a:latin typeface="Times New Roman" pitchFamily="18" charset="0"/>
                <a:ea typeface="+mj-ea"/>
                <a:cs typeface="Times New Roman" pitchFamily="18" charset="0"/>
              </a:rPr>
              <a:t>        不断地对计划时刻表与实际时刻表进行比较，通过调整停站时随自动调整列车按计划时刻表运行，在此基础上自动产生列车的出发时间。</a:t>
            </a:r>
          </a:p>
        </p:txBody>
      </p:sp>
      <p:grpSp>
        <p:nvGrpSpPr>
          <p:cNvPr id="5" name="组合 4"/>
          <p:cNvGrpSpPr/>
          <p:nvPr/>
        </p:nvGrpSpPr>
        <p:grpSpPr>
          <a:xfrm>
            <a:off x="834194" y="3314698"/>
            <a:ext cx="10484885" cy="1149949"/>
            <a:chOff x="1065009" y="3786248"/>
            <a:chExt cx="7013981" cy="1149949"/>
          </a:xfrm>
        </p:grpSpPr>
        <p:grpSp>
          <p:nvGrpSpPr>
            <p:cNvPr id="6" name="组合 21"/>
            <p:cNvGrpSpPr/>
            <p:nvPr/>
          </p:nvGrpSpPr>
          <p:grpSpPr>
            <a:xfrm>
              <a:off x="2866874" y="3901245"/>
              <a:ext cx="5212116" cy="956517"/>
              <a:chOff x="2366840" y="115025"/>
              <a:chExt cx="5212116" cy="956517"/>
            </a:xfrm>
          </p:grpSpPr>
          <p:sp>
            <p:nvSpPr>
              <p:cNvPr id="10" name="同侧圆角矩形 9"/>
              <p:cNvSpPr/>
              <p:nvPr/>
            </p:nvSpPr>
            <p:spPr>
              <a:xfrm rot="5400000">
                <a:off x="4494639" y="-2012774"/>
                <a:ext cx="956517" cy="5212116"/>
              </a:xfrm>
              <a:prstGeom prst="round2SameRect">
                <a:avLst/>
              </a:prstGeom>
              <a:solidFill>
                <a:srgbClr val="8064A2">
                  <a:tint val="40000"/>
                  <a:alpha val="90000"/>
                  <a:hueOff val="0"/>
                  <a:satOff val="0"/>
                  <a:lumOff val="0"/>
                  <a:alphaOff val="0"/>
                </a:srgbClr>
              </a:solidFill>
              <a:ln w="12700" cap="flat" cmpd="sng" algn="ctr">
                <a:solidFill>
                  <a:srgbClr val="8064A2">
                    <a:tint val="40000"/>
                    <a:alpha val="90000"/>
                    <a:hueOff val="0"/>
                    <a:satOff val="0"/>
                    <a:lumOff val="0"/>
                    <a:alphaOff val="0"/>
                  </a:srgbClr>
                </a:solidFill>
                <a:prstDash val="solid"/>
              </a:ln>
              <a:effectLst/>
            </p:spPr>
          </p:sp>
          <p:sp>
            <p:nvSpPr>
              <p:cNvPr id="11" name="同侧圆角矩形 4"/>
              <p:cNvSpPr/>
              <p:nvPr/>
            </p:nvSpPr>
            <p:spPr>
              <a:xfrm>
                <a:off x="2366840" y="159933"/>
                <a:ext cx="5167207" cy="830141"/>
              </a:xfrm>
              <a:prstGeom prst="rect">
                <a:avLst/>
              </a:prstGeom>
              <a:noFill/>
              <a:ln>
                <a:noFill/>
              </a:ln>
              <a:effectLst/>
            </p:spPr>
            <p:txBody>
              <a:bodyPr spcFirstLastPara="0" vert="horz" wrap="square" lIns="182880" tIns="91440" rIns="182880" bIns="91440" numCol="1" spcCol="1270" anchor="ctr" anchorCtr="0">
                <a:noAutofit/>
              </a:bodyPr>
              <a:lstStyle/>
              <a:p>
                <a:pPr marL="285750" marR="0" lvl="1" indent="-285750" algn="just" defTabSz="2133600" eaLnBrk="1" fontAlgn="auto" latinLnBrk="0" hangingPunct="1">
                  <a:lnSpc>
                    <a:spcPct val="90000"/>
                  </a:lnSpc>
                  <a:spcBef>
                    <a:spcPct val="0"/>
                  </a:spcBef>
                  <a:spcAft>
                    <a:spcPct val="15000"/>
                  </a:spcAft>
                  <a:buClrTx/>
                  <a:buSzTx/>
                  <a:buFontTx/>
                  <a:buChar char="••"/>
                  <a:tabLst/>
                  <a:defRPr/>
                </a:pPr>
                <a:r>
                  <a:rPr kumimoji="0" lang="zh-CN" altLang="en-US" sz="2400" b="1" i="0" u="none" strike="noStrike" kern="0" cap="none" spc="0" normalizeH="0" baseline="0" noProof="0" dirty="0" smtClean="0">
                    <a:ln>
                      <a:noFill/>
                    </a:ln>
                    <a:solidFill>
                      <a:srgbClr val="333399"/>
                    </a:solidFill>
                    <a:effectLst/>
                    <a:uLnTx/>
                    <a:uFillTx/>
                    <a:latin typeface="宋体"/>
                    <a:ea typeface="宋体"/>
                    <a:cs typeface="+mn-cs"/>
                  </a:rPr>
                  <a:t>均衡列车到达每个车站站台的间隔。在间隔调整模式下，列车一般在线路上循环连续运行。</a:t>
                </a:r>
                <a:endParaRPr kumimoji="0" lang="zh-CN" altLang="en-US" sz="2400" b="1" i="0" u="none" strike="noStrike" kern="1200" cap="none" spc="0" normalizeH="0" baseline="0" noProof="0" dirty="0">
                  <a:ln>
                    <a:noFill/>
                  </a:ln>
                  <a:solidFill>
                    <a:srgbClr val="333399"/>
                  </a:solidFill>
                  <a:effectLst/>
                  <a:uLnTx/>
                  <a:uFillTx/>
                  <a:latin typeface="宋体"/>
                  <a:ea typeface="宋体"/>
                  <a:cs typeface="+mn-cs"/>
                </a:endParaRPr>
              </a:p>
            </p:txBody>
          </p:sp>
        </p:grpSp>
        <p:grpSp>
          <p:nvGrpSpPr>
            <p:cNvPr id="7" name="组合 22"/>
            <p:cNvGrpSpPr/>
            <p:nvPr/>
          </p:nvGrpSpPr>
          <p:grpSpPr>
            <a:xfrm>
              <a:off x="1065009" y="3786248"/>
              <a:ext cx="1801864" cy="1149949"/>
              <a:chOff x="564975" y="28"/>
              <a:chExt cx="1801864" cy="1149949"/>
            </a:xfrm>
          </p:grpSpPr>
          <p:sp>
            <p:nvSpPr>
              <p:cNvPr id="8" name="圆角矩形 7"/>
              <p:cNvSpPr/>
              <p:nvPr/>
            </p:nvSpPr>
            <p:spPr>
              <a:xfrm>
                <a:off x="564975" y="28"/>
                <a:ext cx="1801864" cy="1149949"/>
              </a:xfrm>
              <a:prstGeom prst="roundRect">
                <a:avLst/>
              </a:prstGeom>
              <a:solidFill>
                <a:srgbClr val="8064A2">
                  <a:hueOff val="0"/>
                  <a:satOff val="0"/>
                  <a:lumOff val="0"/>
                  <a:alphaOff val="0"/>
                </a:srgbClr>
              </a:solidFill>
              <a:ln w="12700" cap="flat" cmpd="sng" algn="ctr">
                <a:solidFill>
                  <a:sysClr val="window" lastClr="FFFFFF">
                    <a:hueOff val="0"/>
                    <a:satOff val="0"/>
                    <a:lumOff val="0"/>
                    <a:alphaOff val="0"/>
                  </a:sysClr>
                </a:solidFill>
                <a:prstDash val="solid"/>
              </a:ln>
              <a:effectLst/>
            </p:spPr>
          </p:sp>
          <p:sp>
            <p:nvSpPr>
              <p:cNvPr id="9" name="圆角矩形 6"/>
              <p:cNvSpPr/>
              <p:nvPr/>
            </p:nvSpPr>
            <p:spPr>
              <a:xfrm>
                <a:off x="621111" y="56164"/>
                <a:ext cx="1689592" cy="1037677"/>
              </a:xfrm>
              <a:prstGeom prst="rect">
                <a:avLst/>
              </a:prstGeom>
              <a:noFill/>
              <a:ln>
                <a:noFill/>
              </a:ln>
              <a:effectLst/>
            </p:spPr>
            <p:txBody>
              <a:bodyPr spcFirstLastPara="0" vert="horz" wrap="square" lIns="114300" tIns="57150" rIns="114300" bIns="57150" numCol="1" spcCol="1270" anchor="ctr" anchorCtr="0">
                <a:noAutofit/>
              </a:bodyPr>
              <a:lstStyle/>
              <a:p>
                <a:pPr marL="0" marR="0" lvl="0" indent="0" algn="ctr" defTabSz="133350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Perpetua"/>
                    <a:ea typeface="宋体"/>
                    <a:cs typeface="+mn-cs"/>
                  </a:rPr>
                  <a:t>间隔调整</a:t>
                </a:r>
                <a:endParaRPr kumimoji="0" lang="zh-CN" altLang="en-US" sz="2400" b="1" i="0" u="none" strike="noStrike" kern="1200" cap="none" spc="0" normalizeH="0" baseline="0" noProof="0" dirty="0">
                  <a:ln>
                    <a:noFill/>
                  </a:ln>
                  <a:solidFill>
                    <a:sysClr val="window" lastClr="FFFFFF"/>
                  </a:solidFill>
                  <a:effectLst/>
                  <a:uLnTx/>
                  <a:uFillTx/>
                  <a:latin typeface="Perpetua"/>
                  <a:ea typeface="宋体"/>
                  <a:cs typeface="+mn-cs"/>
                </a:endParaRPr>
              </a:p>
            </p:txBody>
          </p:sp>
        </p:grpSp>
      </p:grpSp>
      <p:grpSp>
        <p:nvGrpSpPr>
          <p:cNvPr id="12" name="组合 11"/>
          <p:cNvGrpSpPr/>
          <p:nvPr/>
        </p:nvGrpSpPr>
        <p:grpSpPr>
          <a:xfrm>
            <a:off x="834194" y="4665021"/>
            <a:ext cx="10556323" cy="1149949"/>
            <a:chOff x="1065009" y="5136571"/>
            <a:chExt cx="7013981" cy="1149949"/>
          </a:xfrm>
        </p:grpSpPr>
        <p:grpSp>
          <p:nvGrpSpPr>
            <p:cNvPr id="13" name="组合 23"/>
            <p:cNvGrpSpPr/>
            <p:nvPr/>
          </p:nvGrpSpPr>
          <p:grpSpPr>
            <a:xfrm>
              <a:off x="2866874" y="5258504"/>
              <a:ext cx="5212116" cy="956577"/>
              <a:chOff x="2366840" y="1329408"/>
              <a:chExt cx="5212116" cy="956577"/>
            </a:xfrm>
          </p:grpSpPr>
          <p:sp>
            <p:nvSpPr>
              <p:cNvPr id="17" name="同侧圆角矩形 16"/>
              <p:cNvSpPr/>
              <p:nvPr/>
            </p:nvSpPr>
            <p:spPr>
              <a:xfrm rot="5400000">
                <a:off x="4494609" y="-798361"/>
                <a:ext cx="956577" cy="5212116"/>
              </a:xfrm>
              <a:prstGeom prst="round2SameRect">
                <a:avLst/>
              </a:prstGeom>
              <a:solidFill>
                <a:srgbClr val="8064A2">
                  <a:tint val="40000"/>
                  <a:alpha val="90000"/>
                  <a:hueOff val="-3945706"/>
                  <a:satOff val="22157"/>
                  <a:lumOff val="1408"/>
                  <a:alphaOff val="0"/>
                </a:srgbClr>
              </a:solidFill>
              <a:ln w="12700" cap="flat" cmpd="sng" algn="ctr">
                <a:solidFill>
                  <a:srgbClr val="8064A2">
                    <a:tint val="40000"/>
                    <a:alpha val="90000"/>
                    <a:hueOff val="-3945706"/>
                    <a:satOff val="22157"/>
                    <a:lumOff val="1408"/>
                    <a:alphaOff val="0"/>
                  </a:srgbClr>
                </a:solidFill>
                <a:prstDash val="solid"/>
              </a:ln>
              <a:effectLst/>
            </p:spPr>
          </p:sp>
          <p:sp>
            <p:nvSpPr>
              <p:cNvPr id="18" name="同侧圆角矩形 8"/>
              <p:cNvSpPr/>
              <p:nvPr/>
            </p:nvSpPr>
            <p:spPr>
              <a:xfrm>
                <a:off x="2366840" y="1367380"/>
                <a:ext cx="5167207" cy="830141"/>
              </a:xfrm>
              <a:prstGeom prst="rect">
                <a:avLst/>
              </a:prstGeom>
              <a:noFill/>
              <a:ln>
                <a:noFill/>
              </a:ln>
              <a:effectLst/>
            </p:spPr>
            <p:txBody>
              <a:bodyPr spcFirstLastPara="0" vert="horz" wrap="square" lIns="182880" tIns="91440" rIns="182880" bIns="91440" numCol="1" spcCol="1270" anchor="ctr" anchorCtr="0">
                <a:noAutofit/>
              </a:bodyPr>
              <a:lstStyle/>
              <a:p>
                <a:pPr marL="285750" marR="0" lvl="1" indent="-285750" defTabSz="2133600" eaLnBrk="1" fontAlgn="auto" latinLnBrk="0" hangingPunct="1">
                  <a:lnSpc>
                    <a:spcPct val="90000"/>
                  </a:lnSpc>
                  <a:spcBef>
                    <a:spcPct val="0"/>
                  </a:spcBef>
                  <a:spcAft>
                    <a:spcPct val="15000"/>
                  </a:spcAft>
                  <a:buClrTx/>
                  <a:buSzTx/>
                  <a:buFontTx/>
                  <a:buChar char="••"/>
                  <a:tabLst/>
                  <a:defRPr/>
                </a:pPr>
                <a:r>
                  <a:rPr kumimoji="0" lang="zh-CN" altLang="en-US" sz="2400" b="1" i="0" u="none" strike="noStrike" kern="0" cap="none" spc="0" normalizeH="0" baseline="0" noProof="0" dirty="0" smtClean="0">
                    <a:ln>
                      <a:noFill/>
                    </a:ln>
                    <a:solidFill>
                      <a:srgbClr val="333399"/>
                    </a:solidFill>
                    <a:effectLst/>
                    <a:uLnTx/>
                    <a:uFillTx/>
                    <a:latin typeface="宋体"/>
                    <a:ea typeface="宋体"/>
                    <a:cs typeface="+mn-cs"/>
                  </a:rPr>
                  <a:t>控制中心监控正线运行的所有列车，并对列车的运行进行调整。</a:t>
                </a:r>
                <a:endParaRPr kumimoji="0" lang="zh-CN" altLang="en-US" sz="2400" b="1" i="0" u="none" strike="noStrike" kern="1200" cap="none" spc="0" normalizeH="0" baseline="0" noProof="0" dirty="0">
                  <a:ln>
                    <a:noFill/>
                  </a:ln>
                  <a:solidFill>
                    <a:srgbClr val="333399"/>
                  </a:solidFill>
                  <a:effectLst/>
                  <a:uLnTx/>
                  <a:uFillTx/>
                  <a:latin typeface="宋体"/>
                  <a:ea typeface="宋体"/>
                  <a:cs typeface="+mn-cs"/>
                </a:endParaRPr>
              </a:p>
            </p:txBody>
          </p:sp>
        </p:grpSp>
        <p:grpSp>
          <p:nvGrpSpPr>
            <p:cNvPr id="14" name="组合 24"/>
            <p:cNvGrpSpPr/>
            <p:nvPr/>
          </p:nvGrpSpPr>
          <p:grpSpPr>
            <a:xfrm>
              <a:off x="1065009" y="5136571"/>
              <a:ext cx="1801864" cy="1149949"/>
              <a:chOff x="564975" y="1207475"/>
              <a:chExt cx="1801864" cy="1149949"/>
            </a:xfrm>
          </p:grpSpPr>
          <p:sp>
            <p:nvSpPr>
              <p:cNvPr id="15" name="圆角矩形 14"/>
              <p:cNvSpPr/>
              <p:nvPr/>
            </p:nvSpPr>
            <p:spPr>
              <a:xfrm>
                <a:off x="564975" y="1207475"/>
                <a:ext cx="1801864" cy="1149949"/>
              </a:xfrm>
              <a:prstGeom prst="roundRect">
                <a:avLst/>
              </a:prstGeom>
              <a:solidFill>
                <a:srgbClr val="8064A2">
                  <a:hueOff val="-4464770"/>
                  <a:satOff val="26899"/>
                  <a:lumOff val="2156"/>
                  <a:alphaOff val="0"/>
                </a:srgbClr>
              </a:solidFill>
              <a:ln w="12700" cap="flat" cmpd="sng" algn="ctr">
                <a:solidFill>
                  <a:sysClr val="window" lastClr="FFFFFF">
                    <a:hueOff val="0"/>
                    <a:satOff val="0"/>
                    <a:lumOff val="0"/>
                    <a:alphaOff val="0"/>
                  </a:sysClr>
                </a:solidFill>
                <a:prstDash val="solid"/>
              </a:ln>
              <a:effectLst/>
            </p:spPr>
          </p:sp>
          <p:sp>
            <p:nvSpPr>
              <p:cNvPr id="16" name="圆角矩形 10"/>
              <p:cNvSpPr/>
              <p:nvPr/>
            </p:nvSpPr>
            <p:spPr>
              <a:xfrm>
                <a:off x="621111" y="1263611"/>
                <a:ext cx="1689592" cy="1037677"/>
              </a:xfrm>
              <a:prstGeom prst="rect">
                <a:avLst/>
              </a:prstGeom>
              <a:noFill/>
              <a:ln>
                <a:noFill/>
              </a:ln>
              <a:effectLst/>
            </p:spPr>
            <p:txBody>
              <a:bodyPr spcFirstLastPara="0" vert="horz" wrap="square" lIns="114300" tIns="57150" rIns="114300" bIns="57150" numCol="1" spcCol="1270" anchor="ctr" anchorCtr="0">
                <a:noAutofit/>
              </a:bodyPr>
              <a:lstStyle/>
              <a:p>
                <a:pPr marL="0" marR="0" lvl="0" indent="0" algn="ctr" defTabSz="133350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Perpetua"/>
                    <a:ea typeface="宋体"/>
                    <a:cs typeface="+mn-cs"/>
                  </a:rPr>
                  <a:t>时刻表    调整</a:t>
                </a:r>
                <a:endParaRPr kumimoji="0" lang="zh-CN" altLang="en-US" sz="2400" b="1" i="0" u="none" strike="noStrike" kern="1200" cap="none" spc="0" normalizeH="0" baseline="0" noProof="0" dirty="0">
                  <a:ln>
                    <a:noFill/>
                  </a:ln>
                  <a:solidFill>
                    <a:sysClr val="window" lastClr="FFFFFF"/>
                  </a:solidFill>
                  <a:effectLst/>
                  <a:uLnTx/>
                  <a:uFillTx/>
                  <a:latin typeface="Perpetua"/>
                  <a:ea typeface="宋体"/>
                  <a:cs typeface="+mn-cs"/>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3806751"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三、</a:t>
            </a:r>
            <a:r>
              <a:rPr lang="en-US" altLang="zh-CN" sz="2800" b="1" dirty="0" smtClean="0">
                <a:solidFill>
                  <a:srgbClr val="0070C0"/>
                </a:solidFill>
                <a:latin typeface="微软雅黑" pitchFamily="34" charset="-122"/>
                <a:ea typeface="微软雅黑" pitchFamily="34" charset="-122"/>
                <a:sym typeface="Arial" pitchFamily="34" charset="0"/>
              </a:rPr>
              <a:t>ATS</a:t>
            </a:r>
            <a:r>
              <a:rPr lang="zh-CN" altLang="en-US" sz="2800" b="1" dirty="0" smtClean="0">
                <a:solidFill>
                  <a:srgbClr val="0070C0"/>
                </a:solidFill>
                <a:latin typeface="微软雅黑" pitchFamily="34" charset="-122"/>
                <a:ea typeface="微软雅黑" pitchFamily="34" charset="-122"/>
                <a:sym typeface="Arial" pitchFamily="34" charset="0"/>
              </a:rPr>
              <a:t>系统主要功能</a:t>
            </a:r>
            <a:endParaRPr lang="zh-CN" altLang="en-US" sz="2800" b="1" dirty="0" smtClean="0">
              <a:solidFill>
                <a:srgbClr val="0070C0"/>
              </a:solidFill>
              <a:latin typeface="微软雅黑" pitchFamily="34" charset="-122"/>
              <a:ea typeface="微软雅黑" pitchFamily="34" charset="-122"/>
              <a:sym typeface="Arial" pitchFamily="34" charset="0"/>
            </a:endParaRPr>
          </a:p>
        </p:txBody>
      </p:sp>
      <p:sp>
        <p:nvSpPr>
          <p:cNvPr id="5" name="流程图: 手动操作 6"/>
          <p:cNvSpPr/>
          <p:nvPr/>
        </p:nvSpPr>
        <p:spPr>
          <a:xfrm>
            <a:off x="548442" y="1457310"/>
            <a:ext cx="11692771" cy="1714512"/>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spcFirstLastPara="0" vert="horz" wrap="square" lIns="374650" tIns="0" rIns="377031" bIns="0" numCol="1" spcCol="1270" anchor="t" anchorCtr="0">
            <a:noAutofit/>
          </a:bodyPr>
          <a:lstStyle/>
          <a:p>
            <a:pPr marL="0" marR="0" lvl="0" indent="0" algn="l" defTabSz="2622550" eaLnBrk="1" fontAlgn="auto" latinLnBrk="0" hangingPunct="1">
              <a:lnSpc>
                <a:spcPct val="15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rgbClr val="0303EB"/>
                </a:solidFill>
                <a:effectLst/>
                <a:uLnTx/>
                <a:uFillTx/>
                <a:latin typeface="Perpetua"/>
                <a:ea typeface="宋体"/>
                <a:cs typeface="+mn-cs"/>
              </a:rPr>
              <a:t>修改列车运行等级</a:t>
            </a:r>
          </a:p>
          <a:p>
            <a:pPr marL="285750" marR="0" lvl="1" indent="-285750" defTabSz="2044700" eaLnBrk="1" fontAlgn="auto" latinLnBrk="0" hangingPunct="1">
              <a:lnSpc>
                <a:spcPct val="150000"/>
              </a:lnSpc>
              <a:spcBef>
                <a:spcPct val="0"/>
              </a:spcBef>
              <a:spcAft>
                <a:spcPct val="15000"/>
              </a:spcAft>
              <a:buClrTx/>
              <a:buSzTx/>
              <a:buFontTx/>
              <a:buChar char="••"/>
              <a:tabLst/>
              <a:defRPr/>
            </a:pPr>
            <a:r>
              <a:rPr kumimoji="0" lang="zh-CN" altLang="en-US" sz="2400" b="1" i="0" u="none" strike="noStrike" kern="0" cap="none" spc="0" normalizeH="0" baseline="0" noProof="0" dirty="0" smtClean="0">
                <a:ln>
                  <a:noFill/>
                </a:ln>
                <a:effectLst/>
                <a:uLnTx/>
                <a:uFillTx/>
                <a:latin typeface="Perpetua"/>
                <a:ea typeface="宋体"/>
                <a:cs typeface="+mn-cs"/>
              </a:rPr>
              <a:t>通过这样调整运行等级，使实际的列车运行图与计划的列车时间表尽量接近，减小偏差，保证运营作业按计划实施。</a:t>
            </a:r>
          </a:p>
        </p:txBody>
      </p:sp>
      <p:sp>
        <p:nvSpPr>
          <p:cNvPr id="8" name="流程图: 手动操作 8"/>
          <p:cNvSpPr/>
          <p:nvPr/>
        </p:nvSpPr>
        <p:spPr>
          <a:xfrm>
            <a:off x="477004" y="3957640"/>
            <a:ext cx="11215766" cy="1928826"/>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spcFirstLastPara="0" vert="horz" wrap="square" lIns="374650" tIns="0" rIns="377031" bIns="0" numCol="1" spcCol="1270" anchor="t" anchorCtr="0">
            <a:noAutofit/>
          </a:bodyPr>
          <a:lstStyle/>
          <a:p>
            <a:pPr marL="0" marR="0" lvl="0" indent="0" algn="l" defTabSz="2622550" eaLnBrk="1" fontAlgn="auto" latinLnBrk="0" hangingPunct="1">
              <a:lnSpc>
                <a:spcPct val="150000"/>
              </a:lnSpc>
              <a:spcBef>
                <a:spcPct val="0"/>
              </a:spcBef>
              <a:spcAft>
                <a:spcPct val="35000"/>
              </a:spcAft>
              <a:buClrTx/>
              <a:buSzTx/>
              <a:buFontTx/>
              <a:buNone/>
              <a:tabLst/>
              <a:defRPr/>
            </a:pPr>
            <a:r>
              <a:rPr kumimoji="0" lang="zh-CN" altLang="en-US" sz="2400" b="1" i="0" u="none" strike="noStrike" kern="0" cap="none" spc="0" normalizeH="0" baseline="0" noProof="0" dirty="0" smtClean="0">
                <a:ln>
                  <a:noFill/>
                </a:ln>
                <a:solidFill>
                  <a:srgbClr val="0303EB"/>
                </a:solidFill>
                <a:effectLst/>
                <a:uLnTx/>
                <a:uFillTx/>
                <a:latin typeface="Perpetua"/>
                <a:ea typeface="宋体"/>
                <a:cs typeface="+mn-cs"/>
              </a:rPr>
              <a:t>自动调整停站时间</a:t>
            </a:r>
            <a:endParaRPr kumimoji="0" lang="zh-CN" altLang="en-US" sz="2400" b="1" i="0" u="none" strike="noStrike" kern="1200" cap="none" spc="0" normalizeH="0" baseline="0" noProof="0" dirty="0">
              <a:ln>
                <a:noFill/>
              </a:ln>
              <a:solidFill>
                <a:srgbClr val="0303EB"/>
              </a:solidFill>
              <a:effectLst/>
              <a:uLnTx/>
              <a:uFillTx/>
              <a:latin typeface="Perpetua"/>
              <a:ea typeface="宋体"/>
              <a:cs typeface="+mn-cs"/>
            </a:endParaRPr>
          </a:p>
          <a:p>
            <a:pPr marL="285750" marR="0" lvl="1" indent="-285750" defTabSz="2044700" eaLnBrk="1" fontAlgn="auto" latinLnBrk="0" hangingPunct="1">
              <a:lnSpc>
                <a:spcPct val="150000"/>
              </a:lnSpc>
              <a:spcBef>
                <a:spcPct val="0"/>
              </a:spcBef>
              <a:spcAft>
                <a:spcPct val="15000"/>
              </a:spcAft>
              <a:buClrTx/>
              <a:buSzTx/>
              <a:buFontTx/>
              <a:buChar char="••"/>
              <a:tabLst/>
              <a:defRPr/>
            </a:pPr>
            <a:r>
              <a:rPr kumimoji="0" lang="zh-CN" altLang="en-US" sz="2400" b="1" i="0" u="none" strike="noStrike" kern="0" cap="none" spc="0" normalizeH="0" baseline="0" noProof="0" dirty="0" smtClean="0">
                <a:ln>
                  <a:noFill/>
                </a:ln>
                <a:effectLst/>
                <a:uLnTx/>
                <a:uFillTx/>
                <a:latin typeface="Perpetua"/>
                <a:ea typeface="宋体"/>
                <a:cs typeface="+mn-cs"/>
              </a:rPr>
              <a:t>根据列车运营计划，前后列车的相对位置大小，通过适当调整列车在车站的停车时间，来逐步调整列车间隔，实现列车间隔调整。</a:t>
            </a:r>
            <a:endParaRPr kumimoji="0" lang="zh-CN" altLang="en-US" sz="2400" b="1" i="0" u="none" strike="noStrike" kern="1200" cap="none" spc="0" normalizeH="0" baseline="0" noProof="0" dirty="0">
              <a:ln>
                <a:noFill/>
              </a:ln>
              <a:effectLst/>
              <a:uLnTx/>
              <a:uFillTx/>
              <a:latin typeface="Perpetua"/>
              <a:ea typeface="宋体"/>
              <a:cs typeface="+mn-cs"/>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3806751"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三、</a:t>
            </a:r>
            <a:r>
              <a:rPr lang="en-US" altLang="zh-CN" sz="2800" b="1" dirty="0" smtClean="0">
                <a:solidFill>
                  <a:srgbClr val="0070C0"/>
                </a:solidFill>
                <a:latin typeface="微软雅黑" pitchFamily="34" charset="-122"/>
                <a:ea typeface="微软雅黑" pitchFamily="34" charset="-122"/>
                <a:sym typeface="Arial" pitchFamily="34" charset="0"/>
              </a:rPr>
              <a:t>ATS</a:t>
            </a:r>
            <a:r>
              <a:rPr lang="zh-CN" altLang="en-US" sz="2800" b="1" dirty="0" smtClean="0">
                <a:solidFill>
                  <a:srgbClr val="0070C0"/>
                </a:solidFill>
                <a:latin typeface="微软雅黑" pitchFamily="34" charset="-122"/>
                <a:ea typeface="微软雅黑" pitchFamily="34" charset="-122"/>
                <a:sym typeface="Arial" pitchFamily="34" charset="0"/>
              </a:rPr>
              <a:t>系统主要功能</a:t>
            </a:r>
            <a:endParaRPr lang="zh-CN" altLang="en-US" sz="2800" b="1" dirty="0" smtClean="0">
              <a:solidFill>
                <a:srgbClr val="0070C0"/>
              </a:solidFill>
              <a:latin typeface="微软雅黑" pitchFamily="34" charset="-122"/>
              <a:ea typeface="微软雅黑" pitchFamily="34" charset="-122"/>
              <a:sym typeface="Arial" pitchFamily="34" charset="0"/>
            </a:endParaRPr>
          </a:p>
        </p:txBody>
      </p:sp>
      <p:grpSp>
        <p:nvGrpSpPr>
          <p:cNvPr id="4" name="组合 3"/>
          <p:cNvGrpSpPr/>
          <p:nvPr/>
        </p:nvGrpSpPr>
        <p:grpSpPr>
          <a:xfrm>
            <a:off x="4572828" y="1418909"/>
            <a:ext cx="2619351" cy="3005797"/>
            <a:chOff x="3238536" y="1357298"/>
            <a:chExt cx="2619351" cy="3005797"/>
          </a:xfrm>
        </p:grpSpPr>
        <p:sp>
          <p:nvSpPr>
            <p:cNvPr id="5" name="椭圆 4"/>
            <p:cNvSpPr/>
            <p:nvPr/>
          </p:nvSpPr>
          <p:spPr>
            <a:xfrm>
              <a:off x="3704228" y="2674922"/>
              <a:ext cx="1687966" cy="1688173"/>
            </a:xfrm>
            <a:prstGeom prst="ellipse">
              <a:avLst/>
            </a:prstGeom>
          </p:spPr>
          <p:style>
            <a:lnRef idx="2">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sp>
        <p:grpSp>
          <p:nvGrpSpPr>
            <p:cNvPr id="6" name="组合 5"/>
            <p:cNvGrpSpPr/>
            <p:nvPr/>
          </p:nvGrpSpPr>
          <p:grpSpPr>
            <a:xfrm>
              <a:off x="3238536" y="1357298"/>
              <a:ext cx="2619351" cy="1035054"/>
              <a:chOff x="2730395" y="0"/>
              <a:chExt cx="2619351" cy="1035054"/>
            </a:xfrm>
          </p:grpSpPr>
          <p:sp>
            <p:nvSpPr>
              <p:cNvPr id="7" name="矩形 6"/>
              <p:cNvSpPr/>
              <p:nvPr/>
            </p:nvSpPr>
            <p:spPr>
              <a:xfrm>
                <a:off x="2730395" y="0"/>
                <a:ext cx="2619351" cy="1035054"/>
              </a:xfrm>
              <a:prstGeom prst="rect">
                <a:avLst/>
              </a:prstGeom>
              <a:noFill/>
              <a:ln>
                <a:noFill/>
              </a:ln>
              <a:sp3d/>
            </p:spPr>
            <p:style>
              <a:lnRef idx="0">
                <a:scrgbClr r="0" g="0" b="0"/>
              </a:lnRef>
              <a:fillRef idx="0">
                <a:scrgbClr r="0" g="0" b="0"/>
              </a:fillRef>
              <a:effectRef idx="0">
                <a:schemeClr val="lt1">
                  <a:alpha val="0"/>
                  <a:hueOff val="0"/>
                  <a:satOff val="0"/>
                  <a:lumOff val="0"/>
                  <a:alphaOff val="0"/>
                </a:schemeClr>
              </a:effectRef>
              <a:fontRef idx="minor">
                <a:schemeClr val="tx1">
                  <a:hueOff val="0"/>
                  <a:satOff val="0"/>
                  <a:lumOff val="0"/>
                  <a:alphaOff val="0"/>
                </a:schemeClr>
              </a:fontRef>
            </p:style>
          </p:sp>
          <p:sp>
            <p:nvSpPr>
              <p:cNvPr id="8" name="矩形 7"/>
              <p:cNvSpPr/>
              <p:nvPr/>
            </p:nvSpPr>
            <p:spPr>
              <a:xfrm>
                <a:off x="2730395" y="0"/>
                <a:ext cx="2619351" cy="1035054"/>
              </a:xfrm>
              <a:prstGeom prst="rect">
                <a:avLst/>
              </a:prstGeom>
              <a:sp3d/>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lang="zh-CN" altLang="en-US" sz="2400" b="1" kern="1200" dirty="0" smtClean="0">
                    <a:solidFill>
                      <a:srgbClr val="333399"/>
                    </a:solidFill>
                    <a:latin typeface="+mj-ea"/>
                    <a:ea typeface="+mj-ea"/>
                  </a:rPr>
                  <a:t>旅客信息显示系统</a:t>
                </a:r>
                <a:endParaRPr lang="zh-CN" altLang="en-US" sz="2400" b="1" kern="1200" dirty="0">
                  <a:solidFill>
                    <a:srgbClr val="333399"/>
                  </a:solidFill>
                  <a:latin typeface="+mj-ea"/>
                  <a:ea typeface="+mj-ea"/>
                </a:endParaRPr>
              </a:p>
            </p:txBody>
          </p:sp>
        </p:grpSp>
      </p:grpSp>
      <p:grpSp>
        <p:nvGrpSpPr>
          <p:cNvPr id="9" name="组合 8"/>
          <p:cNvGrpSpPr/>
          <p:nvPr/>
        </p:nvGrpSpPr>
        <p:grpSpPr>
          <a:xfrm>
            <a:off x="5533657" y="2402210"/>
            <a:ext cx="3724779" cy="2260558"/>
            <a:chOff x="4199365" y="2340599"/>
            <a:chExt cx="3724779" cy="2260558"/>
          </a:xfrm>
        </p:grpSpPr>
        <p:sp>
          <p:nvSpPr>
            <p:cNvPr id="10" name="椭圆 9"/>
            <p:cNvSpPr/>
            <p:nvPr/>
          </p:nvSpPr>
          <p:spPr>
            <a:xfrm>
              <a:off x="4199365" y="2912984"/>
              <a:ext cx="1687966" cy="1688173"/>
            </a:xfrm>
            <a:prstGeom prst="ellipse">
              <a:avLst/>
            </a:prstGeom>
          </p:spPr>
          <p:style>
            <a:lnRef idx="2">
              <a:schemeClr val="lt1">
                <a:hueOff val="0"/>
                <a:satOff val="0"/>
                <a:lumOff val="0"/>
                <a:alphaOff val="0"/>
              </a:schemeClr>
            </a:lnRef>
            <a:fillRef idx="1">
              <a:schemeClr val="accent2">
                <a:alpha val="50000"/>
                <a:hueOff val="-1423915"/>
                <a:satOff val="4160"/>
                <a:lumOff val="-784"/>
                <a:alphaOff val="0"/>
              </a:schemeClr>
            </a:fillRef>
            <a:effectRef idx="0">
              <a:schemeClr val="accent2">
                <a:alpha val="50000"/>
                <a:hueOff val="-1423915"/>
                <a:satOff val="4160"/>
                <a:lumOff val="-784"/>
                <a:alphaOff val="0"/>
              </a:schemeClr>
            </a:effectRef>
            <a:fontRef idx="minor">
              <a:schemeClr val="tx1"/>
            </a:fontRef>
          </p:style>
        </p:sp>
        <p:grpSp>
          <p:nvGrpSpPr>
            <p:cNvPr id="11" name="组合 7"/>
            <p:cNvGrpSpPr/>
            <p:nvPr/>
          </p:nvGrpSpPr>
          <p:grpSpPr>
            <a:xfrm>
              <a:off x="6095514" y="2340599"/>
              <a:ext cx="1828630" cy="1138559"/>
              <a:chOff x="5587373" y="983301"/>
              <a:chExt cx="1828630" cy="1138559"/>
            </a:xfrm>
          </p:grpSpPr>
          <p:sp>
            <p:nvSpPr>
              <p:cNvPr id="12" name="矩形 11"/>
              <p:cNvSpPr/>
              <p:nvPr/>
            </p:nvSpPr>
            <p:spPr>
              <a:xfrm>
                <a:off x="5587373" y="983301"/>
                <a:ext cx="1828630" cy="1138559"/>
              </a:xfrm>
              <a:prstGeom prst="rect">
                <a:avLst/>
              </a:prstGeom>
              <a:noFill/>
              <a:ln>
                <a:noFill/>
              </a:ln>
              <a:sp3d/>
            </p:spPr>
            <p:style>
              <a:lnRef idx="0">
                <a:scrgbClr r="0" g="0" b="0"/>
              </a:lnRef>
              <a:fillRef idx="0">
                <a:scrgbClr r="0" g="0" b="0"/>
              </a:fillRef>
              <a:effectRef idx="0">
                <a:schemeClr val="lt1">
                  <a:alpha val="0"/>
                  <a:hueOff val="0"/>
                  <a:satOff val="0"/>
                  <a:lumOff val="0"/>
                  <a:alphaOff val="0"/>
                </a:schemeClr>
              </a:effectRef>
              <a:fontRef idx="minor">
                <a:schemeClr val="tx1">
                  <a:hueOff val="0"/>
                  <a:satOff val="0"/>
                  <a:lumOff val="0"/>
                  <a:alphaOff val="0"/>
                </a:schemeClr>
              </a:fontRef>
            </p:style>
          </p:sp>
          <p:sp>
            <p:nvSpPr>
              <p:cNvPr id="13" name="矩形 12"/>
              <p:cNvSpPr/>
              <p:nvPr/>
            </p:nvSpPr>
            <p:spPr>
              <a:xfrm>
                <a:off x="5587373" y="983301"/>
                <a:ext cx="1828630" cy="1138559"/>
              </a:xfrm>
              <a:prstGeom prst="rect">
                <a:avLst/>
              </a:prstGeom>
              <a:sp3d/>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lang="zh-CN" altLang="en-US" sz="2400" b="1" kern="1200" dirty="0" smtClean="0">
                    <a:solidFill>
                      <a:srgbClr val="333399"/>
                    </a:solidFill>
                    <a:latin typeface="+mj-ea"/>
                    <a:ea typeface="+mj-ea"/>
                  </a:rPr>
                  <a:t>监测与报警</a:t>
                </a:r>
                <a:endParaRPr lang="zh-CN" altLang="en-US" sz="2400" b="1" kern="1200" dirty="0">
                  <a:solidFill>
                    <a:srgbClr val="333399"/>
                  </a:solidFill>
                  <a:latin typeface="+mj-ea"/>
                  <a:ea typeface="+mj-ea"/>
                </a:endParaRPr>
              </a:p>
            </p:txBody>
          </p:sp>
        </p:grpSp>
      </p:grpSp>
      <p:grpSp>
        <p:nvGrpSpPr>
          <p:cNvPr id="14" name="组合 13"/>
          <p:cNvGrpSpPr/>
          <p:nvPr/>
        </p:nvGrpSpPr>
        <p:grpSpPr>
          <a:xfrm>
            <a:off x="5655331" y="3510236"/>
            <a:ext cx="3743769" cy="1688173"/>
            <a:chOff x="4321039" y="3448625"/>
            <a:chExt cx="3743769" cy="1688173"/>
          </a:xfrm>
        </p:grpSpPr>
        <p:sp>
          <p:nvSpPr>
            <p:cNvPr id="15" name="椭圆 14"/>
            <p:cNvSpPr/>
            <p:nvPr/>
          </p:nvSpPr>
          <p:spPr>
            <a:xfrm>
              <a:off x="4321039" y="3448625"/>
              <a:ext cx="1687966" cy="1688173"/>
            </a:xfrm>
            <a:prstGeom prst="ellipse">
              <a:avLst/>
            </a:prstGeom>
          </p:spPr>
          <p:style>
            <a:lnRef idx="2">
              <a:schemeClr val="lt1">
                <a:hueOff val="0"/>
                <a:satOff val="0"/>
                <a:lumOff val="0"/>
                <a:alphaOff val="0"/>
              </a:schemeClr>
            </a:lnRef>
            <a:fillRef idx="1">
              <a:schemeClr val="accent2">
                <a:alpha val="50000"/>
                <a:hueOff val="-2847829"/>
                <a:satOff val="8321"/>
                <a:lumOff val="-1569"/>
                <a:alphaOff val="0"/>
              </a:schemeClr>
            </a:fillRef>
            <a:effectRef idx="0">
              <a:schemeClr val="accent2">
                <a:alpha val="50000"/>
                <a:hueOff val="-2847829"/>
                <a:satOff val="8321"/>
                <a:lumOff val="-1569"/>
                <a:alphaOff val="0"/>
              </a:schemeClr>
            </a:effectRef>
            <a:fontRef idx="minor">
              <a:schemeClr val="tx1"/>
            </a:fontRef>
          </p:style>
        </p:sp>
        <p:grpSp>
          <p:nvGrpSpPr>
            <p:cNvPr id="16" name="组合 9"/>
            <p:cNvGrpSpPr/>
            <p:nvPr/>
          </p:nvGrpSpPr>
          <p:grpSpPr>
            <a:xfrm>
              <a:off x="6271344" y="3789675"/>
              <a:ext cx="1793464" cy="1216188"/>
              <a:chOff x="5763203" y="2432377"/>
              <a:chExt cx="1793464" cy="1216188"/>
            </a:xfrm>
          </p:grpSpPr>
          <p:sp>
            <p:nvSpPr>
              <p:cNvPr id="17" name="矩形 16"/>
              <p:cNvSpPr/>
              <p:nvPr/>
            </p:nvSpPr>
            <p:spPr>
              <a:xfrm>
                <a:off x="5763203" y="2432377"/>
                <a:ext cx="1793464" cy="1216188"/>
              </a:xfrm>
              <a:prstGeom prst="rect">
                <a:avLst/>
              </a:prstGeom>
              <a:noFill/>
              <a:ln>
                <a:noFill/>
              </a:ln>
              <a:sp3d/>
            </p:spPr>
            <p:style>
              <a:lnRef idx="0">
                <a:scrgbClr r="0" g="0" b="0"/>
              </a:lnRef>
              <a:fillRef idx="0">
                <a:scrgbClr r="0" g="0" b="0"/>
              </a:fillRef>
              <a:effectRef idx="0">
                <a:schemeClr val="lt1">
                  <a:alpha val="0"/>
                  <a:hueOff val="0"/>
                  <a:satOff val="0"/>
                  <a:lumOff val="0"/>
                  <a:alphaOff val="0"/>
                </a:schemeClr>
              </a:effectRef>
              <a:fontRef idx="minor">
                <a:schemeClr val="tx1">
                  <a:hueOff val="0"/>
                  <a:satOff val="0"/>
                  <a:lumOff val="0"/>
                  <a:alphaOff val="0"/>
                </a:schemeClr>
              </a:fontRef>
            </p:style>
          </p:sp>
          <p:sp>
            <p:nvSpPr>
              <p:cNvPr id="18" name="矩形 17"/>
              <p:cNvSpPr/>
              <p:nvPr/>
            </p:nvSpPr>
            <p:spPr>
              <a:xfrm>
                <a:off x="5763203" y="2432377"/>
                <a:ext cx="1793464" cy="1216188"/>
              </a:xfrm>
              <a:prstGeom prst="rect">
                <a:avLst/>
              </a:prstGeom>
              <a:sp3d/>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lang="zh-CN" altLang="en-US" sz="2400" b="1" kern="1200" dirty="0" smtClean="0">
                    <a:solidFill>
                      <a:srgbClr val="333399"/>
                    </a:solidFill>
                    <a:latin typeface="+mj-ea"/>
                    <a:ea typeface="+mj-ea"/>
                  </a:rPr>
                  <a:t>运行报告</a:t>
                </a:r>
                <a:endParaRPr lang="zh-CN" altLang="en-US" sz="2400" b="1" kern="1200" dirty="0">
                  <a:solidFill>
                    <a:srgbClr val="333399"/>
                  </a:solidFill>
                  <a:latin typeface="+mj-ea"/>
                  <a:ea typeface="+mj-ea"/>
                </a:endParaRPr>
              </a:p>
            </p:txBody>
          </p:sp>
        </p:grpSp>
      </p:grpSp>
      <p:grpSp>
        <p:nvGrpSpPr>
          <p:cNvPr id="19" name="组合 18"/>
          <p:cNvGrpSpPr/>
          <p:nvPr/>
        </p:nvGrpSpPr>
        <p:grpSpPr>
          <a:xfrm>
            <a:off x="5312815" y="3939783"/>
            <a:ext cx="3453298" cy="2654397"/>
            <a:chOff x="3978523" y="3878172"/>
            <a:chExt cx="3453298" cy="2654397"/>
          </a:xfrm>
        </p:grpSpPr>
        <p:sp>
          <p:nvSpPr>
            <p:cNvPr id="20" name="椭圆 19"/>
            <p:cNvSpPr/>
            <p:nvPr/>
          </p:nvSpPr>
          <p:spPr>
            <a:xfrm>
              <a:off x="3978523" y="3878172"/>
              <a:ext cx="1687966" cy="1688173"/>
            </a:xfrm>
            <a:prstGeom prst="ellipse">
              <a:avLst/>
            </a:prstGeom>
          </p:spPr>
          <p:style>
            <a:lnRef idx="2">
              <a:schemeClr val="lt1">
                <a:hueOff val="0"/>
                <a:satOff val="0"/>
                <a:lumOff val="0"/>
                <a:alphaOff val="0"/>
              </a:schemeClr>
            </a:lnRef>
            <a:fillRef idx="1">
              <a:schemeClr val="accent2">
                <a:alpha val="50000"/>
                <a:hueOff val="-4271743"/>
                <a:satOff val="12481"/>
                <a:lumOff val="-2353"/>
                <a:alphaOff val="0"/>
              </a:schemeClr>
            </a:fillRef>
            <a:effectRef idx="0">
              <a:schemeClr val="accent2">
                <a:alpha val="50000"/>
                <a:hueOff val="-4271743"/>
                <a:satOff val="12481"/>
                <a:lumOff val="-2353"/>
                <a:alphaOff val="0"/>
              </a:schemeClr>
            </a:effectRef>
            <a:fontRef idx="minor">
              <a:schemeClr val="tx1"/>
            </a:fontRef>
          </p:style>
        </p:sp>
        <p:grpSp>
          <p:nvGrpSpPr>
            <p:cNvPr id="21" name="组合 11"/>
            <p:cNvGrpSpPr/>
            <p:nvPr/>
          </p:nvGrpSpPr>
          <p:grpSpPr>
            <a:xfrm>
              <a:off x="5497693" y="5419886"/>
              <a:ext cx="1934128" cy="1112683"/>
              <a:chOff x="4989552" y="4062588"/>
              <a:chExt cx="1934128" cy="1112683"/>
            </a:xfrm>
          </p:grpSpPr>
          <p:sp>
            <p:nvSpPr>
              <p:cNvPr id="22" name="矩形 21"/>
              <p:cNvSpPr/>
              <p:nvPr/>
            </p:nvSpPr>
            <p:spPr>
              <a:xfrm>
                <a:off x="4989552" y="4062588"/>
                <a:ext cx="1934128" cy="1112683"/>
              </a:xfrm>
              <a:prstGeom prst="rect">
                <a:avLst/>
              </a:prstGeom>
              <a:noFill/>
              <a:ln>
                <a:noFill/>
              </a:ln>
              <a:sp3d/>
            </p:spPr>
            <p:style>
              <a:lnRef idx="0">
                <a:scrgbClr r="0" g="0" b="0"/>
              </a:lnRef>
              <a:fillRef idx="0">
                <a:scrgbClr r="0" g="0" b="0"/>
              </a:fillRef>
              <a:effectRef idx="0">
                <a:schemeClr val="lt1">
                  <a:alpha val="0"/>
                  <a:hueOff val="0"/>
                  <a:satOff val="0"/>
                  <a:lumOff val="0"/>
                  <a:alphaOff val="0"/>
                </a:schemeClr>
              </a:effectRef>
              <a:fontRef idx="minor">
                <a:schemeClr val="tx1">
                  <a:hueOff val="0"/>
                  <a:satOff val="0"/>
                  <a:lumOff val="0"/>
                  <a:alphaOff val="0"/>
                </a:schemeClr>
              </a:fontRef>
            </p:style>
          </p:sp>
          <p:sp>
            <p:nvSpPr>
              <p:cNvPr id="23" name="矩形 22"/>
              <p:cNvSpPr/>
              <p:nvPr/>
            </p:nvSpPr>
            <p:spPr>
              <a:xfrm>
                <a:off x="4989552" y="4062588"/>
                <a:ext cx="1934128" cy="1112683"/>
              </a:xfrm>
              <a:prstGeom prst="rect">
                <a:avLst/>
              </a:prstGeom>
              <a:sp3d/>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lang="zh-CN" altLang="en-US" sz="2400" b="1" kern="1200" dirty="0" smtClean="0">
                    <a:solidFill>
                      <a:srgbClr val="333399"/>
                    </a:solidFill>
                    <a:latin typeface="+mj-ea"/>
                    <a:ea typeface="+mj-ea"/>
                  </a:rPr>
                  <a:t>遥控联锁</a:t>
                </a:r>
                <a:endParaRPr lang="zh-CN" altLang="en-US" sz="2400" b="1" kern="1200" dirty="0">
                  <a:solidFill>
                    <a:srgbClr val="333399"/>
                  </a:solidFill>
                  <a:latin typeface="+mj-ea"/>
                  <a:ea typeface="+mj-ea"/>
                </a:endParaRPr>
              </a:p>
            </p:txBody>
          </p:sp>
        </p:grpSp>
      </p:grpSp>
      <p:grpSp>
        <p:nvGrpSpPr>
          <p:cNvPr id="24" name="组合 23"/>
          <p:cNvGrpSpPr/>
          <p:nvPr/>
        </p:nvGrpSpPr>
        <p:grpSpPr>
          <a:xfrm>
            <a:off x="2998894" y="3939783"/>
            <a:ext cx="3453297" cy="2654397"/>
            <a:chOff x="1664602" y="3878172"/>
            <a:chExt cx="3453297" cy="2654397"/>
          </a:xfrm>
        </p:grpSpPr>
        <p:sp>
          <p:nvSpPr>
            <p:cNvPr id="25" name="椭圆 24"/>
            <p:cNvSpPr/>
            <p:nvPr/>
          </p:nvSpPr>
          <p:spPr>
            <a:xfrm>
              <a:off x="3429933" y="3878172"/>
              <a:ext cx="1687966" cy="1688173"/>
            </a:xfrm>
            <a:prstGeom prst="ellipse">
              <a:avLst/>
            </a:prstGeom>
          </p:spPr>
          <p:style>
            <a:lnRef idx="2">
              <a:schemeClr val="lt1">
                <a:hueOff val="0"/>
                <a:satOff val="0"/>
                <a:lumOff val="0"/>
                <a:alphaOff val="0"/>
              </a:schemeClr>
            </a:lnRef>
            <a:fillRef idx="1">
              <a:schemeClr val="accent2">
                <a:alpha val="50000"/>
                <a:hueOff val="-5695658"/>
                <a:satOff val="16641"/>
                <a:lumOff val="-3137"/>
                <a:alphaOff val="0"/>
              </a:schemeClr>
            </a:fillRef>
            <a:effectRef idx="0">
              <a:schemeClr val="accent2">
                <a:alpha val="50000"/>
                <a:hueOff val="-5695658"/>
                <a:satOff val="16641"/>
                <a:lumOff val="-3137"/>
                <a:alphaOff val="0"/>
              </a:schemeClr>
            </a:effectRef>
            <a:fontRef idx="minor">
              <a:schemeClr val="tx1"/>
            </a:fontRef>
          </p:style>
        </p:sp>
        <p:grpSp>
          <p:nvGrpSpPr>
            <p:cNvPr id="26" name="组合 13"/>
            <p:cNvGrpSpPr/>
            <p:nvPr/>
          </p:nvGrpSpPr>
          <p:grpSpPr>
            <a:xfrm>
              <a:off x="1664602" y="5419886"/>
              <a:ext cx="1934128" cy="1112683"/>
              <a:chOff x="1156461" y="4062588"/>
              <a:chExt cx="1934128" cy="1112683"/>
            </a:xfrm>
          </p:grpSpPr>
          <p:sp>
            <p:nvSpPr>
              <p:cNvPr id="27" name="矩形 26"/>
              <p:cNvSpPr/>
              <p:nvPr/>
            </p:nvSpPr>
            <p:spPr>
              <a:xfrm>
                <a:off x="1156461" y="4062588"/>
                <a:ext cx="1934128" cy="1112683"/>
              </a:xfrm>
              <a:prstGeom prst="rect">
                <a:avLst/>
              </a:prstGeom>
              <a:noFill/>
              <a:ln>
                <a:noFill/>
              </a:ln>
              <a:sp3d/>
            </p:spPr>
            <p:style>
              <a:lnRef idx="0">
                <a:scrgbClr r="0" g="0" b="0"/>
              </a:lnRef>
              <a:fillRef idx="0">
                <a:scrgbClr r="0" g="0" b="0"/>
              </a:fillRef>
              <a:effectRef idx="0">
                <a:schemeClr val="lt1">
                  <a:alpha val="0"/>
                  <a:hueOff val="0"/>
                  <a:satOff val="0"/>
                  <a:lumOff val="0"/>
                  <a:alphaOff val="0"/>
                </a:schemeClr>
              </a:effectRef>
              <a:fontRef idx="minor">
                <a:schemeClr val="tx1">
                  <a:hueOff val="0"/>
                  <a:satOff val="0"/>
                  <a:lumOff val="0"/>
                  <a:alphaOff val="0"/>
                </a:schemeClr>
              </a:fontRef>
            </p:style>
          </p:sp>
          <p:sp>
            <p:nvSpPr>
              <p:cNvPr id="28" name="矩形 27"/>
              <p:cNvSpPr/>
              <p:nvPr/>
            </p:nvSpPr>
            <p:spPr>
              <a:xfrm>
                <a:off x="1156461" y="4062588"/>
                <a:ext cx="1934128" cy="1112683"/>
              </a:xfrm>
              <a:prstGeom prst="rect">
                <a:avLst/>
              </a:prstGeom>
              <a:sp3d/>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lang="zh-CN" altLang="en-US" sz="2400" b="1" kern="1200" dirty="0" smtClean="0">
                    <a:solidFill>
                      <a:srgbClr val="333399"/>
                    </a:solidFill>
                    <a:latin typeface="+mj-ea"/>
                    <a:ea typeface="+mj-ea"/>
                  </a:rPr>
                  <a:t>仿真及演示</a:t>
                </a:r>
                <a:endParaRPr lang="zh-CN" altLang="en-US" sz="2400" b="1" kern="1200" dirty="0">
                  <a:solidFill>
                    <a:srgbClr val="333399"/>
                  </a:solidFill>
                  <a:latin typeface="+mj-ea"/>
                  <a:ea typeface="+mj-ea"/>
                </a:endParaRPr>
              </a:p>
            </p:txBody>
          </p:sp>
        </p:grpSp>
      </p:grpSp>
      <p:grpSp>
        <p:nvGrpSpPr>
          <p:cNvPr id="29" name="组合 28"/>
          <p:cNvGrpSpPr/>
          <p:nvPr/>
        </p:nvGrpSpPr>
        <p:grpSpPr>
          <a:xfrm>
            <a:off x="2365906" y="3510236"/>
            <a:ext cx="3743769" cy="1688173"/>
            <a:chOff x="1031614" y="3448625"/>
            <a:chExt cx="3743769" cy="1688173"/>
          </a:xfrm>
        </p:grpSpPr>
        <p:sp>
          <p:nvSpPr>
            <p:cNvPr id="30" name="椭圆 14"/>
            <p:cNvSpPr/>
            <p:nvPr/>
          </p:nvSpPr>
          <p:spPr>
            <a:xfrm>
              <a:off x="3087417" y="3448625"/>
              <a:ext cx="1687966" cy="1688173"/>
            </a:xfrm>
            <a:prstGeom prst="ellipse">
              <a:avLst/>
            </a:prstGeom>
          </p:spPr>
          <p:style>
            <a:lnRef idx="2">
              <a:schemeClr val="lt1">
                <a:hueOff val="0"/>
                <a:satOff val="0"/>
                <a:lumOff val="0"/>
                <a:alphaOff val="0"/>
              </a:schemeClr>
            </a:lnRef>
            <a:fillRef idx="1">
              <a:schemeClr val="accent2">
                <a:alpha val="50000"/>
                <a:hueOff val="-7119572"/>
                <a:satOff val="20802"/>
                <a:lumOff val="-3922"/>
                <a:alphaOff val="0"/>
              </a:schemeClr>
            </a:fillRef>
            <a:effectRef idx="0">
              <a:schemeClr val="accent2">
                <a:alpha val="50000"/>
                <a:hueOff val="-7119572"/>
                <a:satOff val="20802"/>
                <a:lumOff val="-3922"/>
                <a:alphaOff val="0"/>
              </a:schemeClr>
            </a:effectRef>
            <a:fontRef idx="minor">
              <a:schemeClr val="tx1"/>
            </a:fontRef>
          </p:style>
        </p:sp>
        <p:grpSp>
          <p:nvGrpSpPr>
            <p:cNvPr id="31" name="组合 15"/>
            <p:cNvGrpSpPr/>
            <p:nvPr/>
          </p:nvGrpSpPr>
          <p:grpSpPr>
            <a:xfrm>
              <a:off x="1031614" y="3789675"/>
              <a:ext cx="1793464" cy="1216188"/>
              <a:chOff x="523473" y="2432377"/>
              <a:chExt cx="1793464" cy="1216188"/>
            </a:xfrm>
          </p:grpSpPr>
          <p:sp>
            <p:nvSpPr>
              <p:cNvPr id="32" name="矩形 31"/>
              <p:cNvSpPr/>
              <p:nvPr/>
            </p:nvSpPr>
            <p:spPr>
              <a:xfrm>
                <a:off x="523473" y="2432377"/>
                <a:ext cx="1793464" cy="1216188"/>
              </a:xfrm>
              <a:prstGeom prst="rect">
                <a:avLst/>
              </a:prstGeom>
              <a:noFill/>
              <a:ln>
                <a:noFill/>
              </a:ln>
              <a:sp3d/>
            </p:spPr>
            <p:style>
              <a:lnRef idx="0">
                <a:scrgbClr r="0" g="0" b="0"/>
              </a:lnRef>
              <a:fillRef idx="0">
                <a:scrgbClr r="0" g="0" b="0"/>
              </a:fillRef>
              <a:effectRef idx="0">
                <a:schemeClr val="lt1">
                  <a:alpha val="0"/>
                  <a:hueOff val="0"/>
                  <a:satOff val="0"/>
                  <a:lumOff val="0"/>
                  <a:alphaOff val="0"/>
                </a:schemeClr>
              </a:effectRef>
              <a:fontRef idx="minor">
                <a:schemeClr val="tx1">
                  <a:hueOff val="0"/>
                  <a:satOff val="0"/>
                  <a:lumOff val="0"/>
                  <a:alphaOff val="0"/>
                </a:schemeClr>
              </a:fontRef>
            </p:style>
          </p:sp>
          <p:sp>
            <p:nvSpPr>
              <p:cNvPr id="33" name="矩形 32"/>
              <p:cNvSpPr/>
              <p:nvPr/>
            </p:nvSpPr>
            <p:spPr>
              <a:xfrm>
                <a:off x="523473" y="2432377"/>
                <a:ext cx="1793464" cy="1216188"/>
              </a:xfrm>
              <a:prstGeom prst="rect">
                <a:avLst/>
              </a:prstGeom>
              <a:sp3d/>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lang="zh-CN" altLang="en-US" sz="2400" b="1" kern="1200" dirty="0" smtClean="0">
                    <a:solidFill>
                      <a:srgbClr val="333399"/>
                    </a:solidFill>
                    <a:latin typeface="+mj-ea"/>
                    <a:ea typeface="+mj-ea"/>
                  </a:rPr>
                  <a:t>服务操作</a:t>
                </a:r>
                <a:endParaRPr lang="zh-CN" altLang="en-US" sz="2400" b="1" kern="1200" dirty="0">
                  <a:solidFill>
                    <a:srgbClr val="333399"/>
                  </a:solidFill>
                  <a:latin typeface="+mj-ea"/>
                  <a:ea typeface="+mj-ea"/>
                </a:endParaRPr>
              </a:p>
            </p:txBody>
          </p:sp>
        </p:grpSp>
      </p:grpSp>
      <p:grpSp>
        <p:nvGrpSpPr>
          <p:cNvPr id="34" name="组合 33"/>
          <p:cNvGrpSpPr/>
          <p:nvPr/>
        </p:nvGrpSpPr>
        <p:grpSpPr>
          <a:xfrm>
            <a:off x="1905764" y="2402210"/>
            <a:ext cx="4325585" cy="2260558"/>
            <a:chOff x="571472" y="2340599"/>
            <a:chExt cx="4325585" cy="2260558"/>
          </a:xfrm>
        </p:grpSpPr>
        <p:sp>
          <p:nvSpPr>
            <p:cNvPr id="35" name="椭圆 34"/>
            <p:cNvSpPr/>
            <p:nvPr/>
          </p:nvSpPr>
          <p:spPr>
            <a:xfrm>
              <a:off x="3209091" y="2912984"/>
              <a:ext cx="1687966" cy="1688173"/>
            </a:xfrm>
            <a:prstGeom prst="ellipse">
              <a:avLst/>
            </a:prstGeom>
          </p:spPr>
          <p:style>
            <a:lnRef idx="2">
              <a:schemeClr val="lt1">
                <a:hueOff val="0"/>
                <a:satOff val="0"/>
                <a:lumOff val="0"/>
                <a:alphaOff val="0"/>
              </a:schemeClr>
            </a:lnRef>
            <a:fillRef idx="1">
              <a:schemeClr val="accent2">
                <a:alpha val="50000"/>
                <a:hueOff val="-8543487"/>
                <a:satOff val="24962"/>
                <a:lumOff val="-4706"/>
                <a:alphaOff val="0"/>
              </a:schemeClr>
            </a:fillRef>
            <a:effectRef idx="0">
              <a:schemeClr val="accent2">
                <a:alpha val="50000"/>
                <a:hueOff val="-8543487"/>
                <a:satOff val="24962"/>
                <a:lumOff val="-4706"/>
                <a:alphaOff val="0"/>
              </a:schemeClr>
            </a:effectRef>
            <a:fontRef idx="minor">
              <a:schemeClr val="tx1"/>
            </a:fontRef>
          </p:style>
        </p:sp>
        <p:grpSp>
          <p:nvGrpSpPr>
            <p:cNvPr id="36" name="组合 17"/>
            <p:cNvGrpSpPr/>
            <p:nvPr/>
          </p:nvGrpSpPr>
          <p:grpSpPr>
            <a:xfrm>
              <a:off x="571472" y="2340599"/>
              <a:ext cx="3030242" cy="1138559"/>
              <a:chOff x="63331" y="983301"/>
              <a:chExt cx="3030242" cy="1138559"/>
            </a:xfrm>
          </p:grpSpPr>
          <p:sp>
            <p:nvSpPr>
              <p:cNvPr id="37" name="矩形 36"/>
              <p:cNvSpPr/>
              <p:nvPr/>
            </p:nvSpPr>
            <p:spPr>
              <a:xfrm>
                <a:off x="63331" y="983301"/>
                <a:ext cx="3030242" cy="1138559"/>
              </a:xfrm>
              <a:prstGeom prst="rect">
                <a:avLst/>
              </a:prstGeom>
              <a:noFill/>
              <a:ln>
                <a:noFill/>
              </a:ln>
              <a:sp3d/>
            </p:spPr>
            <p:style>
              <a:lnRef idx="0">
                <a:scrgbClr r="0" g="0" b="0"/>
              </a:lnRef>
              <a:fillRef idx="0">
                <a:scrgbClr r="0" g="0" b="0"/>
              </a:fillRef>
              <a:effectRef idx="0">
                <a:schemeClr val="lt1">
                  <a:alpha val="0"/>
                  <a:hueOff val="0"/>
                  <a:satOff val="0"/>
                  <a:lumOff val="0"/>
                  <a:alphaOff val="0"/>
                </a:schemeClr>
              </a:effectRef>
              <a:fontRef idx="minor">
                <a:schemeClr val="tx1">
                  <a:hueOff val="0"/>
                  <a:satOff val="0"/>
                  <a:lumOff val="0"/>
                  <a:alphaOff val="0"/>
                </a:schemeClr>
              </a:fontRef>
            </p:style>
          </p:sp>
          <p:sp>
            <p:nvSpPr>
              <p:cNvPr id="38" name="矩形 19"/>
              <p:cNvSpPr/>
              <p:nvPr/>
            </p:nvSpPr>
            <p:spPr>
              <a:xfrm>
                <a:off x="63331" y="983301"/>
                <a:ext cx="3030242" cy="1138559"/>
              </a:xfrm>
              <a:prstGeom prst="rect">
                <a:avLst/>
              </a:prstGeom>
              <a:sp3d/>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lang="zh-CN" altLang="en-US" sz="2400" b="1" kern="1200" dirty="0" smtClean="0">
                    <a:solidFill>
                      <a:srgbClr val="333399"/>
                    </a:solidFill>
                    <a:latin typeface="+mj-ea"/>
                    <a:ea typeface="+mj-ea"/>
                  </a:rPr>
                  <a:t>列车确实位置识别</a:t>
                </a:r>
                <a:endParaRPr lang="zh-CN" altLang="en-US" sz="2400" b="1" kern="1200" dirty="0">
                  <a:solidFill>
                    <a:srgbClr val="333399"/>
                  </a:solidFill>
                  <a:latin typeface="+mj-ea"/>
                  <a:ea typeface="+mj-ea"/>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4165823"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四、</a:t>
            </a:r>
            <a:r>
              <a:rPr lang="en-US" altLang="zh-CN" sz="2800" b="1" dirty="0" smtClean="0">
                <a:solidFill>
                  <a:srgbClr val="0070C0"/>
                </a:solidFill>
                <a:latin typeface="微软雅黑" pitchFamily="34" charset="-122"/>
                <a:ea typeface="微软雅黑" pitchFamily="34" charset="-122"/>
                <a:sym typeface="Arial" pitchFamily="34" charset="0"/>
              </a:rPr>
              <a:t>ATS</a:t>
            </a:r>
            <a:r>
              <a:rPr lang="zh-CN" altLang="en-US" sz="2800" b="1" dirty="0" smtClean="0">
                <a:solidFill>
                  <a:srgbClr val="0070C0"/>
                </a:solidFill>
                <a:latin typeface="微软雅黑" pitchFamily="34" charset="-122"/>
                <a:ea typeface="微软雅黑" pitchFamily="34" charset="-122"/>
                <a:sym typeface="Arial" pitchFamily="34" charset="0"/>
              </a:rPr>
              <a:t>系统的基本原理</a:t>
            </a:r>
          </a:p>
        </p:txBody>
      </p:sp>
      <p:sp>
        <p:nvSpPr>
          <p:cNvPr id="3" name="TextBox 2"/>
          <p:cNvSpPr txBox="1"/>
          <p:nvPr/>
        </p:nvSpPr>
        <p:spPr>
          <a:xfrm>
            <a:off x="477004" y="1100120"/>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1</a:t>
            </a:r>
            <a:r>
              <a:rPr lang="zh-CN" altLang="en-US" sz="2400" b="1" dirty="0" smtClean="0">
                <a:solidFill>
                  <a:srgbClr val="333399"/>
                </a:solidFill>
                <a:latin typeface="Times New Roman" pitchFamily="18" charset="0"/>
                <a:ea typeface="+mj-ea"/>
                <a:cs typeface="Times New Roman" pitchFamily="18" charset="0"/>
              </a:rPr>
              <a:t>）自动列车跟踪</a:t>
            </a:r>
          </a:p>
        </p:txBody>
      </p:sp>
      <p:sp>
        <p:nvSpPr>
          <p:cNvPr id="4" name="TextBox 3"/>
          <p:cNvSpPr txBox="1"/>
          <p:nvPr/>
        </p:nvSpPr>
        <p:spPr>
          <a:xfrm>
            <a:off x="477004" y="1814500"/>
            <a:ext cx="11335612" cy="1684244"/>
          </a:xfrm>
          <a:prstGeom prst="rect">
            <a:avLst/>
          </a:prstGeom>
          <a:noFill/>
        </p:spPr>
        <p:txBody>
          <a:bodyPr wrap="square" rtlCol="0">
            <a:spAutoFit/>
          </a:bodyPr>
          <a:lstStyle/>
          <a:p>
            <a:pPr>
              <a:lnSpc>
                <a:spcPct val="150000"/>
              </a:lnSpc>
            </a:pPr>
            <a:r>
              <a:rPr lang="zh-CN" altLang="en-US" sz="2400" b="1" dirty="0" smtClean="0">
                <a:latin typeface="Times New Roman" pitchFamily="18" charset="0"/>
                <a:ea typeface="+mj-ea"/>
                <a:cs typeface="Times New Roman" pitchFamily="18" charset="0"/>
              </a:rPr>
              <a:t>        列车追踪系统是监视受控区域内列车移动的系统。当列车由车辆段进入正线运行时，</a:t>
            </a:r>
            <a:r>
              <a:rPr lang="en-US" altLang="zh-CN" sz="2400" b="1" dirty="0" smtClean="0">
                <a:latin typeface="Times New Roman" pitchFamily="18" charset="0"/>
                <a:ea typeface="+mj-ea"/>
                <a:cs typeface="Times New Roman" pitchFamily="18" charset="0"/>
              </a:rPr>
              <a:t>ATS</a:t>
            </a:r>
            <a:r>
              <a:rPr lang="zh-CN" altLang="en-US" sz="2400" b="1" dirty="0" smtClean="0">
                <a:latin typeface="Times New Roman" pitchFamily="18" charset="0"/>
                <a:ea typeface="+mj-ea"/>
                <a:cs typeface="Times New Roman" pitchFamily="18" charset="0"/>
              </a:rPr>
              <a:t>系统根据计划时刻表自动给该列车加入车次识别号。列车移动在调度员工作站上的车次号窗内以列车识别号显示出来。车次号按先到先服务的原则显示。</a:t>
            </a:r>
          </a:p>
        </p:txBody>
      </p:sp>
      <p:grpSp>
        <p:nvGrpSpPr>
          <p:cNvPr id="5" name="组合 4"/>
          <p:cNvGrpSpPr/>
          <p:nvPr/>
        </p:nvGrpSpPr>
        <p:grpSpPr>
          <a:xfrm>
            <a:off x="1178685" y="3929066"/>
            <a:ext cx="6786629" cy="1088313"/>
            <a:chOff x="1178685" y="4143380"/>
            <a:chExt cx="6786629" cy="1088313"/>
          </a:xfrm>
        </p:grpSpPr>
        <p:grpSp>
          <p:nvGrpSpPr>
            <p:cNvPr id="6" name="组合 8"/>
            <p:cNvGrpSpPr/>
            <p:nvPr/>
          </p:nvGrpSpPr>
          <p:grpSpPr>
            <a:xfrm>
              <a:off x="2714579" y="4143380"/>
              <a:ext cx="5250735" cy="1088313"/>
              <a:chOff x="1952595" y="279"/>
              <a:chExt cx="5250735" cy="1088313"/>
            </a:xfrm>
          </p:grpSpPr>
          <p:sp>
            <p:nvSpPr>
              <p:cNvPr id="10" name="右箭头 9"/>
              <p:cNvSpPr/>
              <p:nvPr/>
            </p:nvSpPr>
            <p:spPr>
              <a:xfrm>
                <a:off x="1952595" y="279"/>
                <a:ext cx="5250735" cy="1088313"/>
              </a:xfrm>
              <a:prstGeom prst="rightArrow">
                <a:avLst>
                  <a:gd name="adj1" fmla="val 75000"/>
                  <a:gd name="adj2" fmla="val 50000"/>
                </a:avLst>
              </a:prstGeom>
              <a:solidFill>
                <a:srgbClr val="4BACC6">
                  <a:tint val="40000"/>
                  <a:alpha val="90000"/>
                  <a:hueOff val="0"/>
                  <a:satOff val="0"/>
                  <a:lumOff val="0"/>
                  <a:alphaOff val="0"/>
                </a:srgbClr>
              </a:solidFill>
              <a:ln w="12700" cap="flat" cmpd="sng" algn="ctr">
                <a:noFill/>
                <a:prstDash val="solid"/>
              </a:ln>
              <a:effectLst/>
              <a:scene3d>
                <a:camera prst="orthographicFront">
                  <a:rot lat="0" lon="0" rev="0"/>
                </a:camera>
                <a:lightRig rig="contrasting" dir="t">
                  <a:rot lat="0" lon="0" rev="7800000"/>
                </a:lightRig>
              </a:scene3d>
              <a:sp3d>
                <a:bevelT w="139700" h="139700"/>
              </a:sp3d>
            </p:spPr>
          </p:sp>
          <p:sp>
            <p:nvSpPr>
              <p:cNvPr id="11" name="右箭头 4"/>
              <p:cNvSpPr/>
              <p:nvPr/>
            </p:nvSpPr>
            <p:spPr>
              <a:xfrm>
                <a:off x="1952595" y="214593"/>
                <a:ext cx="4842618" cy="816235"/>
              </a:xfrm>
              <a:prstGeom prst="rect">
                <a:avLst/>
              </a:prstGeom>
              <a:noFill/>
              <a:ln>
                <a:noFill/>
              </a:ln>
              <a:effectLst/>
            </p:spPr>
            <p:txBody>
              <a:bodyPr spcFirstLastPara="0" vert="horz" wrap="square" lIns="15240" tIns="15240" rIns="15240" bIns="15240" numCol="1" spcCol="1270" anchor="t" anchorCtr="0">
                <a:noAutofit/>
              </a:bodyPr>
              <a:lstStyle/>
              <a:p>
                <a:pPr marL="228600" marR="0" lvl="1" indent="-228600" algn="l" defTabSz="1066800" eaLnBrk="1" fontAlgn="auto" latinLnBrk="0" hangingPunct="1">
                  <a:lnSpc>
                    <a:spcPct val="90000"/>
                  </a:lnSpc>
                  <a:spcBef>
                    <a:spcPct val="0"/>
                  </a:spcBef>
                  <a:spcAft>
                    <a:spcPct val="15000"/>
                  </a:spcAft>
                  <a:buClrTx/>
                  <a:buSzTx/>
                  <a:buFontTx/>
                  <a:buChar char="••"/>
                  <a:tabLst/>
                  <a:defRPr/>
                </a:pPr>
                <a:r>
                  <a:rPr kumimoji="0" lang="zh-CN" altLang="en-US" sz="2400" b="1" i="0" u="none" strike="noStrike" kern="1200" cap="none" spc="0" normalizeH="0" baseline="0" noProof="0" dirty="0" smtClean="0">
                    <a:ln>
                      <a:noFill/>
                    </a:ln>
                    <a:solidFill>
                      <a:sysClr val="windowText" lastClr="000000">
                        <a:hueOff val="0"/>
                        <a:satOff val="0"/>
                        <a:lumOff val="0"/>
                        <a:alphaOff val="0"/>
                      </a:sysClr>
                    </a:solidFill>
                    <a:effectLst/>
                    <a:uLnTx/>
                    <a:uFillTx/>
                    <a:latin typeface="Perpetua"/>
                    <a:ea typeface="宋体"/>
                    <a:cs typeface="+mn-cs"/>
                  </a:rPr>
                  <a:t>列车识别号的报告：目的地号、序列号和服务号</a:t>
                </a:r>
                <a:endParaRPr kumimoji="0" lang="zh-CN" altLang="en-US" sz="2400" b="1" i="0" u="none" strike="noStrike" kern="1200" cap="none" spc="0" normalizeH="0" baseline="0" noProof="0" dirty="0">
                  <a:ln>
                    <a:noFill/>
                  </a:ln>
                  <a:solidFill>
                    <a:sysClr val="windowText" lastClr="000000">
                      <a:hueOff val="0"/>
                      <a:satOff val="0"/>
                      <a:lumOff val="0"/>
                      <a:alphaOff val="0"/>
                    </a:sysClr>
                  </a:solidFill>
                  <a:effectLst/>
                  <a:uLnTx/>
                  <a:uFillTx/>
                  <a:latin typeface="Times New Roman" pitchFamily="18" charset="0"/>
                  <a:ea typeface="宋体"/>
                  <a:cs typeface="Times New Roman" pitchFamily="18" charset="0"/>
                </a:endParaRPr>
              </a:p>
            </p:txBody>
          </p:sp>
        </p:grpSp>
        <p:grpSp>
          <p:nvGrpSpPr>
            <p:cNvPr id="7" name="组合 9"/>
            <p:cNvGrpSpPr/>
            <p:nvPr/>
          </p:nvGrpSpPr>
          <p:grpSpPr>
            <a:xfrm>
              <a:off x="1178685" y="4143380"/>
              <a:ext cx="1535893" cy="1088313"/>
              <a:chOff x="416701" y="279"/>
              <a:chExt cx="1535893" cy="1088313"/>
            </a:xfrm>
          </p:grpSpPr>
          <p:sp>
            <p:nvSpPr>
              <p:cNvPr id="8" name="圆角矩形 7"/>
              <p:cNvSpPr/>
              <p:nvPr/>
            </p:nvSpPr>
            <p:spPr>
              <a:xfrm>
                <a:off x="416701" y="279"/>
                <a:ext cx="1535893" cy="1088313"/>
              </a:xfrm>
              <a:prstGeom prst="roundRect">
                <a:avLst/>
              </a:prstGeom>
              <a:solidFill>
                <a:srgbClr val="4BACC6">
                  <a:hueOff val="0"/>
                  <a:satOff val="0"/>
                  <a:lumOff val="0"/>
                  <a:alphaOff val="0"/>
                </a:srgbClr>
              </a:solidFill>
              <a:ln w="38100" cap="flat" cmpd="sng" algn="ctr">
                <a:solidFill>
                  <a:sysClr val="window" lastClr="FFFFFF">
                    <a:hueOff val="0"/>
                    <a:satOff val="0"/>
                    <a:lumOff val="0"/>
                    <a:alphaOff val="0"/>
                  </a:sysClr>
                </a:solidFill>
                <a:prstDash val="solid"/>
              </a:ln>
              <a:effectLst>
                <a:outerShdw blurRad="38100" dist="25400" dir="5400000" algn="t" rotWithShape="0">
                  <a:srgbClr val="000000">
                    <a:alpha val="50000"/>
                  </a:srgbClr>
                </a:outerShdw>
              </a:effectLst>
            </p:spPr>
          </p:sp>
          <p:sp>
            <p:nvSpPr>
              <p:cNvPr id="9" name="圆角矩形 6"/>
              <p:cNvSpPr/>
              <p:nvPr/>
            </p:nvSpPr>
            <p:spPr>
              <a:xfrm>
                <a:off x="469828" y="53406"/>
                <a:ext cx="1429639" cy="982059"/>
              </a:xfrm>
              <a:prstGeom prst="rect">
                <a:avLst/>
              </a:prstGeom>
              <a:noFill/>
              <a:ln>
                <a:noFill/>
              </a:ln>
              <a:effectLst/>
            </p:spPr>
            <p:txBody>
              <a:bodyPr spcFirstLastPara="0" vert="horz" wrap="square" lIns="91440" tIns="45720" rIns="91440" bIns="45720"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Times New Roman" pitchFamily="18" charset="0"/>
                    <a:ea typeface="宋体"/>
                    <a:cs typeface="Times New Roman" pitchFamily="18" charset="0"/>
                  </a:rPr>
                  <a:t>（</a:t>
                </a:r>
                <a:r>
                  <a:rPr kumimoji="0" lang="en-US" altLang="zh-CN" sz="2400" b="1" i="0" u="none" strike="noStrike" kern="1200" cap="none" spc="0" normalizeH="0" baseline="0" noProof="0" dirty="0" smtClean="0">
                    <a:ln>
                      <a:noFill/>
                    </a:ln>
                    <a:solidFill>
                      <a:sysClr val="window" lastClr="FFFFFF"/>
                    </a:solidFill>
                    <a:effectLst/>
                    <a:uLnTx/>
                    <a:uFillTx/>
                    <a:latin typeface="Times New Roman" pitchFamily="18" charset="0"/>
                    <a:ea typeface="宋体"/>
                    <a:cs typeface="Times New Roman" pitchFamily="18" charset="0"/>
                  </a:rPr>
                  <a:t>1</a:t>
                </a:r>
                <a:r>
                  <a:rPr kumimoji="0" lang="zh-CN" altLang="en-US" sz="2400" b="1" i="0" u="none" strike="noStrike" kern="1200" cap="none" spc="0" normalizeH="0" baseline="0" noProof="0" dirty="0" smtClean="0">
                    <a:ln>
                      <a:noFill/>
                    </a:ln>
                    <a:solidFill>
                      <a:sysClr val="window" lastClr="FFFFFF"/>
                    </a:solidFill>
                    <a:effectLst/>
                    <a:uLnTx/>
                    <a:uFillTx/>
                    <a:latin typeface="Times New Roman" pitchFamily="18" charset="0"/>
                    <a:ea typeface="宋体"/>
                    <a:cs typeface="Times New Roman" pitchFamily="18" charset="0"/>
                  </a:rPr>
                  <a:t>）</a:t>
                </a:r>
                <a:endParaRPr kumimoji="0" lang="zh-CN" altLang="en-US" sz="2400" b="1" i="0" u="none" strike="noStrike" kern="1200" cap="none" spc="0" normalizeH="0" baseline="0" noProof="0" dirty="0">
                  <a:ln>
                    <a:noFill/>
                  </a:ln>
                  <a:solidFill>
                    <a:sysClr val="window" lastClr="FFFFFF"/>
                  </a:solidFill>
                  <a:effectLst/>
                  <a:uLnTx/>
                  <a:uFillTx/>
                  <a:latin typeface="Times New Roman" pitchFamily="18" charset="0"/>
                  <a:ea typeface="宋体"/>
                  <a:cs typeface="Times New Roman" pitchFamily="18" charset="0"/>
                </a:endParaRPr>
              </a:p>
            </p:txBody>
          </p:sp>
        </p:grpSp>
      </p:grpSp>
      <p:grpSp>
        <p:nvGrpSpPr>
          <p:cNvPr id="12" name="组合 11"/>
          <p:cNvGrpSpPr/>
          <p:nvPr/>
        </p:nvGrpSpPr>
        <p:grpSpPr>
          <a:xfrm>
            <a:off x="3048753" y="5441095"/>
            <a:ext cx="6786629" cy="1088313"/>
            <a:chOff x="1178685" y="5340524"/>
            <a:chExt cx="6786629" cy="1088313"/>
          </a:xfrm>
        </p:grpSpPr>
        <p:grpSp>
          <p:nvGrpSpPr>
            <p:cNvPr id="13" name="组合 10"/>
            <p:cNvGrpSpPr/>
            <p:nvPr/>
          </p:nvGrpSpPr>
          <p:grpSpPr>
            <a:xfrm>
              <a:off x="2714579" y="5340524"/>
              <a:ext cx="5250735" cy="1088313"/>
              <a:chOff x="1952595" y="1197423"/>
              <a:chExt cx="5250735" cy="1088313"/>
            </a:xfrm>
          </p:grpSpPr>
          <p:sp>
            <p:nvSpPr>
              <p:cNvPr id="17" name="右箭头 16"/>
              <p:cNvSpPr/>
              <p:nvPr/>
            </p:nvSpPr>
            <p:spPr>
              <a:xfrm>
                <a:off x="1952595" y="1197423"/>
                <a:ext cx="5250735" cy="1088313"/>
              </a:xfrm>
              <a:prstGeom prst="rightArrow">
                <a:avLst>
                  <a:gd name="adj1" fmla="val 75000"/>
                  <a:gd name="adj2" fmla="val 50000"/>
                </a:avLst>
              </a:prstGeom>
              <a:solidFill>
                <a:srgbClr val="4BACC6">
                  <a:tint val="40000"/>
                  <a:alpha val="90000"/>
                  <a:hueOff val="-10740482"/>
                  <a:satOff val="48253"/>
                  <a:lumOff val="3317"/>
                  <a:alphaOff val="0"/>
                </a:srgbClr>
              </a:solidFill>
              <a:ln w="127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p>
          <p:sp>
            <p:nvSpPr>
              <p:cNvPr id="18" name="右箭头 8"/>
              <p:cNvSpPr/>
              <p:nvPr/>
            </p:nvSpPr>
            <p:spPr>
              <a:xfrm>
                <a:off x="1952595" y="1357601"/>
                <a:ext cx="4842618" cy="816235"/>
              </a:xfrm>
              <a:prstGeom prst="rect">
                <a:avLst/>
              </a:prstGeom>
              <a:noFill/>
              <a:ln>
                <a:noFill/>
              </a:ln>
              <a:effectLst/>
            </p:spPr>
            <p:txBody>
              <a:bodyPr spcFirstLastPara="0" vert="horz" wrap="square" lIns="15240" tIns="15240" rIns="15240" bIns="15240" numCol="1" spcCol="1270" anchor="t" anchorCtr="0">
                <a:noAutofit/>
              </a:bodyPr>
              <a:lstStyle/>
              <a:p>
                <a:pPr marL="228600" marR="0" lvl="1" indent="-228600" algn="l" defTabSz="1066800" eaLnBrk="1" fontAlgn="auto" latinLnBrk="0" hangingPunct="1">
                  <a:lnSpc>
                    <a:spcPct val="90000"/>
                  </a:lnSpc>
                  <a:spcBef>
                    <a:spcPct val="0"/>
                  </a:spcBef>
                  <a:spcAft>
                    <a:spcPct val="15000"/>
                  </a:spcAft>
                  <a:buClrTx/>
                  <a:buSzTx/>
                  <a:buFontTx/>
                  <a:buChar char="••"/>
                  <a:tabLst/>
                  <a:defRPr/>
                </a:pPr>
                <a:r>
                  <a:rPr kumimoji="0" lang="zh-CN" altLang="en-US" sz="2400" b="1" i="0" u="none" strike="noStrike" kern="1200" cap="none" spc="0" normalizeH="0" baseline="0" noProof="0" dirty="0" smtClean="0">
                    <a:ln>
                      <a:noFill/>
                    </a:ln>
                    <a:solidFill>
                      <a:sysClr val="windowText" lastClr="000000">
                        <a:hueOff val="0"/>
                        <a:satOff val="0"/>
                        <a:lumOff val="0"/>
                        <a:alphaOff val="0"/>
                      </a:sysClr>
                    </a:solidFill>
                    <a:effectLst/>
                    <a:uLnTx/>
                    <a:uFillTx/>
                    <a:latin typeface="Perpetua"/>
                    <a:ea typeface="宋体"/>
                    <a:cs typeface="+mn-cs"/>
                  </a:rPr>
                  <a:t>列车识别号的跟踪：</a:t>
                </a:r>
                <a:endParaRPr kumimoji="0" lang="en-US" altLang="zh-CN" sz="2400" b="1" i="0" u="none" strike="noStrike" kern="1200" cap="none" spc="0" normalizeH="0" baseline="0" noProof="0" dirty="0" smtClean="0">
                  <a:ln>
                    <a:noFill/>
                  </a:ln>
                  <a:solidFill>
                    <a:sysClr val="windowText" lastClr="000000">
                      <a:hueOff val="0"/>
                      <a:satOff val="0"/>
                      <a:lumOff val="0"/>
                      <a:alphaOff val="0"/>
                    </a:sysClr>
                  </a:solidFill>
                  <a:effectLst/>
                  <a:uLnTx/>
                  <a:uFillTx/>
                  <a:latin typeface="Perpetua"/>
                  <a:ea typeface="宋体"/>
                  <a:cs typeface="+mn-cs"/>
                </a:endParaRPr>
              </a:p>
              <a:p>
                <a:pPr marL="228600" marR="0" lvl="1" indent="-228600" algn="l" defTabSz="1066800" eaLnBrk="1" fontAlgn="auto" latinLnBrk="0" hangingPunct="1">
                  <a:lnSpc>
                    <a:spcPct val="90000"/>
                  </a:lnSpc>
                  <a:spcBef>
                    <a:spcPct val="0"/>
                  </a:spcBef>
                  <a:spcAft>
                    <a:spcPct val="15000"/>
                  </a:spcAft>
                  <a:buClrTx/>
                  <a:buSzTx/>
                  <a:buFontTx/>
                  <a:buChar char="••"/>
                  <a:tabLst/>
                  <a:defRPr/>
                </a:pPr>
                <a:r>
                  <a:rPr kumimoji="0" lang="zh-CN" altLang="en-US" sz="2400" b="1" i="0" u="none" strike="noStrike" kern="1200" cap="none" spc="0" normalizeH="0" baseline="0" noProof="0" dirty="0" smtClean="0">
                    <a:ln>
                      <a:noFill/>
                    </a:ln>
                    <a:solidFill>
                      <a:sysClr val="windowText" lastClr="000000">
                        <a:hueOff val="0"/>
                        <a:satOff val="0"/>
                        <a:lumOff val="0"/>
                        <a:alphaOff val="0"/>
                      </a:sysClr>
                    </a:solidFill>
                    <a:effectLst/>
                    <a:uLnTx/>
                    <a:uFillTx/>
                    <a:latin typeface="Perpetua"/>
                    <a:ea typeface="宋体"/>
                    <a:cs typeface="+mn-cs"/>
                  </a:rPr>
                  <a:t>列车定位→删除→车次号处理</a:t>
                </a:r>
                <a:endParaRPr kumimoji="0" lang="zh-CN" altLang="en-US" sz="2400" b="1" i="0" u="none" strike="noStrike" kern="1200" cap="none" spc="0" normalizeH="0" baseline="0" noProof="0" dirty="0">
                  <a:ln>
                    <a:noFill/>
                  </a:ln>
                  <a:solidFill>
                    <a:sysClr val="windowText" lastClr="000000">
                      <a:hueOff val="0"/>
                      <a:satOff val="0"/>
                      <a:lumOff val="0"/>
                      <a:alphaOff val="0"/>
                    </a:sysClr>
                  </a:solidFill>
                  <a:effectLst/>
                  <a:uLnTx/>
                  <a:uFillTx/>
                  <a:latin typeface="Times New Roman" pitchFamily="18" charset="0"/>
                  <a:ea typeface="宋体"/>
                  <a:cs typeface="Times New Roman" pitchFamily="18" charset="0"/>
                </a:endParaRPr>
              </a:p>
            </p:txBody>
          </p:sp>
        </p:grpSp>
        <p:grpSp>
          <p:nvGrpSpPr>
            <p:cNvPr id="14" name="组合 11"/>
            <p:cNvGrpSpPr/>
            <p:nvPr/>
          </p:nvGrpSpPr>
          <p:grpSpPr>
            <a:xfrm>
              <a:off x="1178685" y="5340524"/>
              <a:ext cx="1535893" cy="1088313"/>
              <a:chOff x="416701" y="1197423"/>
              <a:chExt cx="1535893" cy="1088313"/>
            </a:xfrm>
          </p:grpSpPr>
          <p:sp>
            <p:nvSpPr>
              <p:cNvPr id="15" name="圆角矩形 14"/>
              <p:cNvSpPr/>
              <p:nvPr/>
            </p:nvSpPr>
            <p:spPr>
              <a:xfrm>
                <a:off x="416701" y="1197423"/>
                <a:ext cx="1535893" cy="1088313"/>
              </a:xfrm>
              <a:prstGeom prst="roundRect">
                <a:avLst/>
              </a:prstGeom>
              <a:solidFill>
                <a:srgbClr val="4BACC6">
                  <a:hueOff val="-9933876"/>
                  <a:satOff val="39811"/>
                  <a:lumOff val="8628"/>
                  <a:alphaOff val="0"/>
                </a:srgbClr>
              </a:solidFill>
              <a:ln w="38100" cap="flat" cmpd="sng" algn="ctr">
                <a:solidFill>
                  <a:sysClr val="window" lastClr="FFFFFF">
                    <a:hueOff val="0"/>
                    <a:satOff val="0"/>
                    <a:lumOff val="0"/>
                    <a:alphaOff val="0"/>
                  </a:sysClr>
                </a:solidFill>
                <a:prstDash val="solid"/>
              </a:ln>
              <a:effectLst>
                <a:outerShdw blurRad="38100" dist="25400" dir="5400000" algn="t" rotWithShape="0">
                  <a:srgbClr val="000000">
                    <a:alpha val="50000"/>
                  </a:srgbClr>
                </a:outerShdw>
              </a:effectLst>
            </p:spPr>
          </p:sp>
          <p:sp>
            <p:nvSpPr>
              <p:cNvPr id="16" name="圆角矩形 10"/>
              <p:cNvSpPr/>
              <p:nvPr/>
            </p:nvSpPr>
            <p:spPr>
              <a:xfrm>
                <a:off x="469828" y="1250550"/>
                <a:ext cx="1429639" cy="982059"/>
              </a:xfrm>
              <a:prstGeom prst="rect">
                <a:avLst/>
              </a:prstGeom>
              <a:noFill/>
              <a:ln>
                <a:noFill/>
              </a:ln>
              <a:effectLst/>
            </p:spPr>
            <p:txBody>
              <a:bodyPr spcFirstLastPara="0" vert="horz" wrap="square" lIns="91440" tIns="45720" rIns="91440" bIns="45720"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Times New Roman" pitchFamily="18" charset="0"/>
                    <a:ea typeface="宋体"/>
                    <a:cs typeface="Times New Roman" pitchFamily="18" charset="0"/>
                  </a:rPr>
                  <a:t>（</a:t>
                </a:r>
                <a:r>
                  <a:rPr kumimoji="0" lang="en-US" altLang="zh-CN" sz="2400" b="1" i="0" u="none" strike="noStrike" kern="1200" cap="none" spc="0" normalizeH="0" baseline="0" noProof="0" dirty="0" smtClean="0">
                    <a:ln>
                      <a:noFill/>
                    </a:ln>
                    <a:solidFill>
                      <a:sysClr val="window" lastClr="FFFFFF"/>
                    </a:solidFill>
                    <a:effectLst/>
                    <a:uLnTx/>
                    <a:uFillTx/>
                    <a:latin typeface="Times New Roman" pitchFamily="18" charset="0"/>
                    <a:ea typeface="宋体"/>
                    <a:cs typeface="Times New Roman" pitchFamily="18" charset="0"/>
                  </a:rPr>
                  <a:t>2</a:t>
                </a:r>
                <a:r>
                  <a:rPr kumimoji="0" lang="zh-CN" altLang="en-US" sz="2400" b="1" i="0" u="none" strike="noStrike" kern="1200" cap="none" spc="0" normalizeH="0" baseline="0" noProof="0" dirty="0" smtClean="0">
                    <a:ln>
                      <a:noFill/>
                    </a:ln>
                    <a:solidFill>
                      <a:sysClr val="window" lastClr="FFFFFF"/>
                    </a:solidFill>
                    <a:effectLst/>
                    <a:uLnTx/>
                    <a:uFillTx/>
                    <a:latin typeface="Times New Roman" pitchFamily="18" charset="0"/>
                    <a:ea typeface="宋体"/>
                    <a:cs typeface="Times New Roman" pitchFamily="18" charset="0"/>
                  </a:rPr>
                  <a:t>）</a:t>
                </a:r>
                <a:endParaRPr kumimoji="0" lang="zh-CN" altLang="en-US" sz="2400" b="1" i="0" u="none" strike="noStrike" kern="1200" cap="none" spc="0" normalizeH="0" baseline="0" noProof="0" dirty="0">
                  <a:ln>
                    <a:noFill/>
                  </a:ln>
                  <a:solidFill>
                    <a:sysClr val="window" lastClr="FFFFFF"/>
                  </a:solidFill>
                  <a:effectLst/>
                  <a:uLnTx/>
                  <a:uFillTx/>
                  <a:latin typeface="Times New Roman" pitchFamily="18" charset="0"/>
                  <a:ea typeface="宋体"/>
                  <a:cs typeface="Times New Roman" pitchFamily="18" charset="0"/>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55"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strVal val="#ppt_w*0.70"/>
                                          </p:val>
                                        </p:tav>
                                        <p:tav tm="100000">
                                          <p:val>
                                            <p:strVal val="#ppt_w"/>
                                          </p:val>
                                        </p:tav>
                                      </p:tavLst>
                                    </p:anim>
                                    <p:anim calcmode="lin" valueType="num">
                                      <p:cBhvr>
                                        <p:cTn id="16" dur="500" fill="hold"/>
                                        <p:tgtEl>
                                          <p:spTgt spid="5"/>
                                        </p:tgtEl>
                                        <p:attrNameLst>
                                          <p:attrName>ppt_h</p:attrName>
                                        </p:attrNameLst>
                                      </p:cBhvr>
                                      <p:tavLst>
                                        <p:tav tm="0">
                                          <p:val>
                                            <p:strVal val="#ppt_h"/>
                                          </p:val>
                                        </p:tav>
                                        <p:tav tm="100000">
                                          <p:val>
                                            <p:strVal val="#ppt_h"/>
                                          </p:val>
                                        </p:tav>
                                      </p:tavLst>
                                    </p:anim>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55" presetClass="entr" presetSubtype="0"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strVal val="#ppt_w*0.70"/>
                                          </p:val>
                                        </p:tav>
                                        <p:tav tm="100000">
                                          <p:val>
                                            <p:strVal val="#ppt_w"/>
                                          </p:val>
                                        </p:tav>
                                      </p:tavLst>
                                    </p:anim>
                                    <p:anim calcmode="lin" valueType="num">
                                      <p:cBhvr>
                                        <p:cTn id="23" dur="500" fill="hold"/>
                                        <p:tgtEl>
                                          <p:spTgt spid="12"/>
                                        </p:tgtEl>
                                        <p:attrNameLst>
                                          <p:attrName>ppt_h</p:attrName>
                                        </p:attrNameLst>
                                      </p:cBhvr>
                                      <p:tavLst>
                                        <p:tav tm="0">
                                          <p:val>
                                            <p:strVal val="#ppt_h"/>
                                          </p:val>
                                        </p:tav>
                                        <p:tav tm="100000">
                                          <p:val>
                                            <p:strVal val="#ppt_h"/>
                                          </p:val>
                                        </p:tav>
                                      </p:tavLst>
                                    </p:anim>
                                    <p:animEffect transition="in" filter="fade">
                                      <p:cBhvr>
                                        <p:cTn id="2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4165823"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四、</a:t>
            </a:r>
            <a:r>
              <a:rPr lang="en-US" altLang="zh-CN" sz="2800" b="1" dirty="0" smtClean="0">
                <a:solidFill>
                  <a:srgbClr val="0070C0"/>
                </a:solidFill>
                <a:latin typeface="微软雅黑" pitchFamily="34" charset="-122"/>
                <a:ea typeface="微软雅黑" pitchFamily="34" charset="-122"/>
                <a:sym typeface="Arial" pitchFamily="34" charset="0"/>
              </a:rPr>
              <a:t>ATS</a:t>
            </a:r>
            <a:r>
              <a:rPr lang="zh-CN" altLang="en-US" sz="2800" b="1" dirty="0" smtClean="0">
                <a:solidFill>
                  <a:srgbClr val="0070C0"/>
                </a:solidFill>
                <a:latin typeface="微软雅黑" pitchFamily="34" charset="-122"/>
                <a:ea typeface="微软雅黑" pitchFamily="34" charset="-122"/>
                <a:sym typeface="Arial" pitchFamily="34" charset="0"/>
              </a:rPr>
              <a:t>系统的基本原理</a:t>
            </a:r>
          </a:p>
        </p:txBody>
      </p:sp>
      <p:pic>
        <p:nvPicPr>
          <p:cNvPr id="3" name="Picture 2"/>
          <p:cNvPicPr>
            <a:picLocks noChangeAspect="1" noChangeArrowheads="1"/>
          </p:cNvPicPr>
          <p:nvPr/>
        </p:nvPicPr>
        <p:blipFill>
          <a:blip r:embed="rId2"/>
          <a:srcRect/>
          <a:stretch>
            <a:fillRect/>
          </a:stretch>
        </p:blipFill>
        <p:spPr bwMode="auto">
          <a:xfrm>
            <a:off x="1191384" y="1885938"/>
            <a:ext cx="5562591" cy="4038487"/>
          </a:xfrm>
          <a:prstGeom prst="rect">
            <a:avLst/>
          </a:prstGeom>
          <a:noFill/>
          <a:ln w="9525">
            <a:noFill/>
            <a:miter lim="800000"/>
            <a:headEnd/>
            <a:tailEnd/>
          </a:ln>
          <a:effectLst/>
        </p:spPr>
      </p:pic>
      <p:sp>
        <p:nvSpPr>
          <p:cNvPr id="4" name="Rectangle 3"/>
          <p:cNvSpPr>
            <a:spLocks noChangeArrowheads="1"/>
          </p:cNvSpPr>
          <p:nvPr/>
        </p:nvSpPr>
        <p:spPr bwMode="auto">
          <a:xfrm>
            <a:off x="7263614" y="2243128"/>
            <a:ext cx="4572032" cy="36677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95275" algn="l" defTabSz="914400" rtl="0" eaLnBrk="1" fontAlgn="base" latinLnBrk="0" hangingPunct="1">
              <a:lnSpc>
                <a:spcPct val="200000"/>
              </a:lnSpc>
              <a:spcBef>
                <a:spcPct val="0"/>
              </a:spcBef>
              <a:spcAft>
                <a:spcPct val="0"/>
              </a:spcAft>
              <a:buClrTx/>
              <a:buSzTx/>
              <a:buFontTx/>
              <a:buNone/>
              <a:tabLst/>
            </a:pPr>
            <a:r>
              <a:rPr kumimoji="0" lang="en-US" altLang="zh-CN" sz="2400" b="1" i="0" u="none" strike="noStrike" cap="none" normalizeH="0" baseline="0" dirty="0" smtClean="0">
                <a:ln>
                  <a:noFill/>
                </a:ln>
                <a:solidFill>
                  <a:srgbClr val="333399"/>
                </a:solidFill>
                <a:effectLst/>
                <a:latin typeface="Times New Roman" pitchFamily="18" charset="0"/>
                <a:ea typeface="宋体" pitchFamily="2" charset="-122"/>
                <a:cs typeface="fangsong_gb2312"/>
              </a:rPr>
              <a:t>ATS</a:t>
            </a:r>
            <a:r>
              <a:rPr kumimoji="0" lang="zh-CN" altLang="en-US" sz="2400" b="1" i="0" u="none" strike="noStrike" cap="none" normalizeH="0" baseline="0" dirty="0" smtClean="0">
                <a:ln>
                  <a:noFill/>
                </a:ln>
                <a:solidFill>
                  <a:srgbClr val="333399"/>
                </a:solidFill>
                <a:effectLst/>
                <a:latin typeface="Times New Roman" pitchFamily="18" charset="0"/>
                <a:ea typeface="宋体" pitchFamily="2" charset="-122"/>
                <a:cs typeface="fangsong_gb2312"/>
              </a:rPr>
              <a:t>通过与联锁接口获取线路中各计轴区段、信号机、道岔状态，综合计轴区段状态和信号机状态变化确定追踪列车所处的区段。</a:t>
            </a:r>
            <a:endParaRPr kumimoji="0" lang="zh-CN" altLang="en-US" sz="2400" b="1" i="0" u="none" strike="noStrike" cap="none" normalizeH="0" baseline="0" dirty="0" smtClean="0">
              <a:ln>
                <a:noFill/>
              </a:ln>
              <a:solidFill>
                <a:srgbClr val="333399"/>
              </a:solidFill>
              <a:effectLst/>
              <a:latin typeface="Arial" pitchFamily="34" charset="0"/>
              <a:ea typeface="宋体" pitchFamily="2" charset="-122"/>
            </a:endParaRPr>
          </a:p>
        </p:txBody>
      </p:sp>
      <p:grpSp>
        <p:nvGrpSpPr>
          <p:cNvPr id="5" name="组合 4"/>
          <p:cNvGrpSpPr/>
          <p:nvPr/>
        </p:nvGrpSpPr>
        <p:grpSpPr>
          <a:xfrm>
            <a:off x="5049036" y="1814500"/>
            <a:ext cx="2143140" cy="4214842"/>
            <a:chOff x="5572132" y="2214554"/>
            <a:chExt cx="2143140" cy="4214842"/>
          </a:xfrm>
        </p:grpSpPr>
        <p:sp>
          <p:nvSpPr>
            <p:cNvPr id="6" name="Rectangle 3"/>
            <p:cNvSpPr>
              <a:spLocks noChangeArrowheads="1"/>
            </p:cNvSpPr>
            <p:nvPr/>
          </p:nvSpPr>
          <p:spPr bwMode="auto">
            <a:xfrm>
              <a:off x="6215074" y="3000372"/>
              <a:ext cx="1500198"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95275" algn="l" defTabSz="914400" rtl="0" eaLnBrk="1" fontAlgn="base" latinLnBrk="0" hangingPunct="1">
                <a:lnSpc>
                  <a:spcPct val="100000"/>
                </a:lnSpc>
                <a:spcBef>
                  <a:spcPct val="0"/>
                </a:spcBef>
                <a:spcAft>
                  <a:spcPct val="0"/>
                </a:spcAft>
                <a:buClrTx/>
                <a:buSzTx/>
                <a:buFontTx/>
                <a:buNone/>
                <a:tabLst/>
                <a:defRPr/>
              </a:pPr>
              <a:r>
                <a:rPr kumimoji="0" lang="zh-CN" altLang="en-US" sz="2400" b="1" i="0" u="none" strike="noStrike" kern="0" cap="none" spc="0" normalizeH="0" baseline="0" noProof="0" dirty="0" smtClean="0">
                  <a:ln>
                    <a:noFill/>
                  </a:ln>
                  <a:solidFill>
                    <a:srgbClr val="FF0000"/>
                  </a:solidFill>
                  <a:effectLst/>
                  <a:uLnTx/>
                  <a:uFillTx/>
                  <a:latin typeface="Arial" pitchFamily="34" charset="0"/>
                  <a:ea typeface="宋体" pitchFamily="2" charset="-122"/>
                </a:rPr>
                <a:t>信号机</a:t>
              </a:r>
            </a:p>
          </p:txBody>
        </p:sp>
        <p:sp>
          <p:nvSpPr>
            <p:cNvPr id="7" name="矩形 6"/>
            <p:cNvSpPr/>
            <p:nvPr/>
          </p:nvSpPr>
          <p:spPr>
            <a:xfrm>
              <a:off x="5572132" y="2214554"/>
              <a:ext cx="571504" cy="4214842"/>
            </a:xfrm>
            <a:prstGeom prst="rect">
              <a:avLst/>
            </a:prstGeom>
            <a:noFill/>
            <a:ln w="28575"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erpetua"/>
                <a:ea typeface="宋体"/>
                <a:cs typeface="+mn-cs"/>
              </a:endParaRPr>
            </a:p>
          </p:txBody>
        </p:sp>
      </p:grpSp>
      <p:grpSp>
        <p:nvGrpSpPr>
          <p:cNvPr id="8" name="组合 7"/>
          <p:cNvGrpSpPr/>
          <p:nvPr/>
        </p:nvGrpSpPr>
        <p:grpSpPr>
          <a:xfrm>
            <a:off x="977070" y="2314566"/>
            <a:ext cx="2071702" cy="1033169"/>
            <a:chOff x="2428860" y="2357430"/>
            <a:chExt cx="2071702" cy="1033169"/>
          </a:xfrm>
        </p:grpSpPr>
        <p:sp>
          <p:nvSpPr>
            <p:cNvPr id="9" name="矩形 8"/>
            <p:cNvSpPr/>
            <p:nvPr/>
          </p:nvSpPr>
          <p:spPr>
            <a:xfrm flipV="1">
              <a:off x="2643174" y="2357430"/>
              <a:ext cx="1643074" cy="571504"/>
            </a:xfrm>
            <a:prstGeom prst="rect">
              <a:avLst/>
            </a:prstGeom>
            <a:noFill/>
            <a:ln w="28575" cap="flat" cmpd="sng" algn="ctr">
              <a:solidFill>
                <a:srgbClr val="00B05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erpetua"/>
                <a:ea typeface="宋体"/>
                <a:cs typeface="+mn-cs"/>
              </a:endParaRPr>
            </a:p>
          </p:txBody>
        </p:sp>
        <p:sp>
          <p:nvSpPr>
            <p:cNvPr id="10" name="Rectangle 3"/>
            <p:cNvSpPr>
              <a:spLocks noChangeArrowheads="1"/>
            </p:cNvSpPr>
            <p:nvPr/>
          </p:nvSpPr>
          <p:spPr bwMode="auto">
            <a:xfrm>
              <a:off x="2428860" y="2928934"/>
              <a:ext cx="207170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95275" algn="l" defTabSz="914400" rtl="0" eaLnBrk="1" fontAlgn="base" latinLnBrk="0" hangingPunct="1">
                <a:lnSpc>
                  <a:spcPct val="100000"/>
                </a:lnSpc>
                <a:spcBef>
                  <a:spcPct val="0"/>
                </a:spcBef>
                <a:spcAft>
                  <a:spcPct val="0"/>
                </a:spcAft>
                <a:buClrTx/>
                <a:buSzTx/>
                <a:buFontTx/>
                <a:buNone/>
                <a:tabLst/>
                <a:defRPr/>
              </a:pPr>
              <a:r>
                <a:rPr kumimoji="0" lang="zh-CN" altLang="en-US" sz="2400" b="1" i="0" u="none" strike="noStrike" kern="0" cap="none" spc="0" normalizeH="0" baseline="0" noProof="0" dirty="0" smtClean="0">
                  <a:ln>
                    <a:noFill/>
                  </a:ln>
                  <a:solidFill>
                    <a:srgbClr val="00B050"/>
                  </a:solidFill>
                  <a:effectLst/>
                  <a:uLnTx/>
                  <a:uFillTx/>
                  <a:latin typeface="Arial" pitchFamily="34" charset="0"/>
                  <a:ea typeface="宋体" pitchFamily="2" charset="-122"/>
                </a:rPr>
                <a:t>轨道电路</a:t>
              </a:r>
            </a:p>
          </p:txBody>
        </p:sp>
      </p:grpSp>
      <p:grpSp>
        <p:nvGrpSpPr>
          <p:cNvPr id="11" name="组合 10"/>
          <p:cNvGrpSpPr/>
          <p:nvPr/>
        </p:nvGrpSpPr>
        <p:grpSpPr>
          <a:xfrm>
            <a:off x="2262954" y="4386268"/>
            <a:ext cx="2143140" cy="961731"/>
            <a:chOff x="3000364" y="2428868"/>
            <a:chExt cx="2143140" cy="961731"/>
          </a:xfrm>
        </p:grpSpPr>
        <p:sp>
          <p:nvSpPr>
            <p:cNvPr id="12" name="矩形 11"/>
            <p:cNvSpPr/>
            <p:nvPr/>
          </p:nvSpPr>
          <p:spPr>
            <a:xfrm flipV="1">
              <a:off x="3000364" y="2428868"/>
              <a:ext cx="571504" cy="500066"/>
            </a:xfrm>
            <a:prstGeom prst="rect">
              <a:avLst/>
            </a:prstGeom>
            <a:noFill/>
            <a:ln w="28575" cap="flat" cmpd="sng" algn="ctr">
              <a:solidFill>
                <a:srgbClr val="00B0F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erpetua"/>
                <a:ea typeface="宋体"/>
                <a:cs typeface="+mn-cs"/>
              </a:endParaRPr>
            </a:p>
          </p:txBody>
        </p:sp>
        <p:sp>
          <p:nvSpPr>
            <p:cNvPr id="13" name="Rectangle 3"/>
            <p:cNvSpPr>
              <a:spLocks noChangeArrowheads="1"/>
            </p:cNvSpPr>
            <p:nvPr/>
          </p:nvSpPr>
          <p:spPr bwMode="auto">
            <a:xfrm>
              <a:off x="3071802" y="2928934"/>
              <a:ext cx="207170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95275" algn="l" defTabSz="914400" rtl="0" eaLnBrk="1" fontAlgn="base" latinLnBrk="0" hangingPunct="1">
                <a:lnSpc>
                  <a:spcPct val="100000"/>
                </a:lnSpc>
                <a:spcBef>
                  <a:spcPct val="0"/>
                </a:spcBef>
                <a:spcAft>
                  <a:spcPct val="0"/>
                </a:spcAft>
                <a:buClrTx/>
                <a:buSzTx/>
                <a:buFontTx/>
                <a:buNone/>
                <a:tabLst/>
                <a:defRPr/>
              </a:pPr>
              <a:r>
                <a:rPr kumimoji="0" lang="zh-CN" altLang="en-US" sz="2400" b="1" i="0" u="none" strike="noStrike" kern="0" cap="none" spc="0" normalizeH="0" baseline="0" noProof="0" dirty="0" smtClean="0">
                  <a:ln>
                    <a:noFill/>
                  </a:ln>
                  <a:solidFill>
                    <a:srgbClr val="00B0F0"/>
                  </a:solidFill>
                  <a:effectLst/>
                  <a:uLnTx/>
                  <a:uFillTx/>
                  <a:latin typeface="Arial" pitchFamily="34" charset="0"/>
                  <a:ea typeface="宋体" pitchFamily="2" charset="-122"/>
                </a:rPr>
                <a:t>计轴器</a:t>
              </a:r>
            </a:p>
          </p:txBody>
        </p:sp>
        <p:sp>
          <p:nvSpPr>
            <p:cNvPr id="14" name="矩形 13"/>
            <p:cNvSpPr/>
            <p:nvPr/>
          </p:nvSpPr>
          <p:spPr>
            <a:xfrm flipV="1">
              <a:off x="4286248" y="2428868"/>
              <a:ext cx="571504" cy="500066"/>
            </a:xfrm>
            <a:prstGeom prst="rect">
              <a:avLst/>
            </a:prstGeom>
            <a:noFill/>
            <a:ln w="28575" cap="flat" cmpd="sng" algn="ctr">
              <a:solidFill>
                <a:srgbClr val="00B0F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erpetua"/>
                <a:ea typeface="宋体"/>
                <a:cs typeface="+mn-cs"/>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1620957" cy="523220"/>
          </a:xfrm>
          <a:prstGeom prst="rect">
            <a:avLst/>
          </a:prstGeom>
        </p:spPr>
        <p:txBody>
          <a:bodyPr wrap="none">
            <a:spAutoFit/>
          </a:bodyPr>
          <a:lstStyle/>
          <a:p>
            <a:pPr>
              <a:lnSpc>
                <a:spcPct val="100000"/>
              </a:lnSpc>
              <a:spcBef>
                <a:spcPct val="0"/>
              </a:spcBef>
              <a:buClrTx/>
              <a:buFontTx/>
              <a:buNone/>
            </a:pPr>
            <a:r>
              <a:rPr lang="zh-CN" altLang="en-US" sz="2800" b="1" smtClean="0">
                <a:solidFill>
                  <a:srgbClr val="000000"/>
                </a:solidFill>
                <a:latin typeface="微软雅黑" pitchFamily="34" charset="-122"/>
                <a:ea typeface="微软雅黑" pitchFamily="34" charset="-122"/>
              </a:rPr>
              <a:t>学习要点</a:t>
            </a:r>
            <a:endParaRPr lang="zh-CN" altLang="en-US" sz="2800" b="1" dirty="0">
              <a:solidFill>
                <a:srgbClr val="000000"/>
              </a:solidFill>
              <a:latin typeface="微软雅黑" pitchFamily="34" charset="-122"/>
              <a:ea typeface="微软雅黑" pitchFamily="34" charset="-122"/>
            </a:endParaRPr>
          </a:p>
        </p:txBody>
      </p:sp>
      <p:sp>
        <p:nvSpPr>
          <p:cNvPr id="3" name="Rectangle 1"/>
          <p:cNvSpPr>
            <a:spLocks noChangeArrowheads="1"/>
          </p:cNvSpPr>
          <p:nvPr/>
        </p:nvSpPr>
        <p:spPr bwMode="auto">
          <a:xfrm>
            <a:off x="548442" y="1457310"/>
            <a:ext cx="11144328" cy="517064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6700" algn="l" defTabSz="914400" rtl="0" eaLnBrk="1" fontAlgn="base" latinLnBrk="0" hangingPunct="1">
              <a:lnSpc>
                <a:spcPct val="150000"/>
              </a:lnSpc>
              <a:spcBef>
                <a:spcPct val="0"/>
              </a:spcBef>
              <a:spcAft>
                <a:spcPct val="0"/>
              </a:spcAft>
              <a:buClrTx/>
              <a:buSzTx/>
              <a:buFontTx/>
              <a:buNone/>
              <a:tabLst/>
            </a:pPr>
            <a:r>
              <a:rPr kumimoji="0" lang="zh-CN" sz="2000" b="1" i="0" u="none" strike="noStrike" cap="none" normalizeH="0" baseline="0" dirty="0" smtClean="0">
                <a:ln>
                  <a:noFill/>
                </a:ln>
                <a:solidFill>
                  <a:srgbClr val="C00000"/>
                </a:solidFill>
                <a:effectLst/>
                <a:latin typeface="微软雅黑" pitchFamily="34" charset="-122"/>
                <a:ea typeface="微软雅黑" pitchFamily="34" charset="-122"/>
                <a:cs typeface="Times New Roman" pitchFamily="18" charset="0"/>
              </a:rPr>
              <a:t>知识目标</a:t>
            </a:r>
            <a:r>
              <a:rPr kumimoji="0" lang="zh-CN" altLang="en-US" sz="2000" b="1" i="0" u="none" strike="noStrike" cap="none" normalizeH="0" baseline="0" dirty="0" smtClean="0">
                <a:ln>
                  <a:noFill/>
                </a:ln>
                <a:solidFill>
                  <a:srgbClr val="C00000"/>
                </a:solidFill>
                <a:effectLst/>
                <a:latin typeface="微软雅黑" pitchFamily="34" charset="-122"/>
                <a:ea typeface="微软雅黑" pitchFamily="34" charset="-122"/>
                <a:cs typeface="Times New Roman" pitchFamily="18" charset="0"/>
              </a:rPr>
              <a:t>：</a:t>
            </a:r>
            <a:endParaRPr kumimoji="0" lang="zh-CN" sz="2000" b="1" i="0" u="none" strike="noStrike" cap="none" normalizeH="0" baseline="0" dirty="0" smtClean="0">
              <a:ln>
                <a:noFill/>
              </a:ln>
              <a:solidFill>
                <a:srgbClr val="C00000"/>
              </a:solidFill>
              <a:effectLst/>
              <a:latin typeface="微软雅黑" pitchFamily="34" charset="-122"/>
              <a:ea typeface="微软雅黑" pitchFamily="34" charset="-122"/>
              <a:cs typeface="宋体" pitchFamily="2" charset="-122"/>
            </a:endParaRP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1. </a:t>
            </a:r>
            <a:r>
              <a:rPr lang="zh-CN" altLang="en-US" sz="2000" b="1" dirty="0" smtClean="0">
                <a:latin typeface="微软雅黑" pitchFamily="34" charset="-122"/>
                <a:ea typeface="微软雅黑" pitchFamily="34" charset="-122"/>
                <a:cs typeface="Times New Roman" pitchFamily="18" charset="0"/>
              </a:rPr>
              <a:t>掌握</a:t>
            </a:r>
            <a:r>
              <a:rPr lang="en-US" altLang="en-US" sz="2000" b="1" dirty="0" smtClean="0">
                <a:latin typeface="微软雅黑" pitchFamily="34" charset="-122"/>
                <a:ea typeface="微软雅黑" pitchFamily="34" charset="-122"/>
                <a:cs typeface="Times New Roman" pitchFamily="18" charset="0"/>
              </a:rPr>
              <a:t>ATS</a:t>
            </a:r>
            <a:r>
              <a:rPr lang="zh-CN" altLang="en-US" sz="2000" b="1" dirty="0" smtClean="0">
                <a:latin typeface="微软雅黑" pitchFamily="34" charset="-122"/>
                <a:ea typeface="微软雅黑" pitchFamily="34" charset="-122"/>
                <a:cs typeface="Times New Roman" pitchFamily="18" charset="0"/>
              </a:rPr>
              <a:t>系统的的概念及作用；</a:t>
            </a: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2. </a:t>
            </a:r>
            <a:r>
              <a:rPr lang="zh-CN" altLang="en-US" sz="2000" b="1" dirty="0" smtClean="0">
                <a:latin typeface="微软雅黑" pitchFamily="34" charset="-122"/>
                <a:ea typeface="微软雅黑" pitchFamily="34" charset="-122"/>
                <a:cs typeface="Times New Roman" pitchFamily="18" charset="0"/>
              </a:rPr>
              <a:t>掌握</a:t>
            </a:r>
            <a:r>
              <a:rPr lang="en-US" altLang="en-US" sz="2000" b="1" dirty="0" smtClean="0">
                <a:latin typeface="微软雅黑" pitchFamily="34" charset="-122"/>
                <a:ea typeface="微软雅黑" pitchFamily="34" charset="-122"/>
                <a:cs typeface="Times New Roman" pitchFamily="18" charset="0"/>
              </a:rPr>
              <a:t>ATS</a:t>
            </a:r>
            <a:r>
              <a:rPr lang="zh-CN" altLang="en-US" sz="2000" b="1" dirty="0" smtClean="0">
                <a:latin typeface="微软雅黑" pitchFamily="34" charset="-122"/>
                <a:ea typeface="微软雅黑" pitchFamily="34" charset="-122"/>
                <a:cs typeface="Times New Roman" pitchFamily="18" charset="0"/>
              </a:rPr>
              <a:t>系统的设备组成；</a:t>
            </a: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3. </a:t>
            </a:r>
            <a:r>
              <a:rPr lang="zh-CN" altLang="en-US" sz="2000" b="1" dirty="0" smtClean="0">
                <a:latin typeface="微软雅黑" pitchFamily="34" charset="-122"/>
                <a:ea typeface="微软雅黑" pitchFamily="34" charset="-122"/>
                <a:cs typeface="Times New Roman" pitchFamily="18" charset="0"/>
              </a:rPr>
              <a:t>了解</a:t>
            </a:r>
            <a:r>
              <a:rPr lang="en-US" altLang="en-US" sz="2000" b="1" dirty="0" smtClean="0">
                <a:latin typeface="微软雅黑" pitchFamily="34" charset="-122"/>
                <a:ea typeface="微软雅黑" pitchFamily="34" charset="-122"/>
                <a:cs typeface="Times New Roman" pitchFamily="18" charset="0"/>
              </a:rPr>
              <a:t>ATS</a:t>
            </a:r>
            <a:r>
              <a:rPr lang="zh-CN" altLang="en-US" sz="2000" b="1" dirty="0" smtClean="0">
                <a:latin typeface="微软雅黑" pitchFamily="34" charset="-122"/>
                <a:ea typeface="微软雅黑" pitchFamily="34" charset="-122"/>
                <a:cs typeface="Times New Roman" pitchFamily="18" charset="0"/>
              </a:rPr>
              <a:t>系统的主要功能；</a:t>
            </a: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4. </a:t>
            </a:r>
            <a:r>
              <a:rPr lang="zh-CN" altLang="en-US" sz="2000" b="1" dirty="0" smtClean="0">
                <a:latin typeface="微软雅黑" pitchFamily="34" charset="-122"/>
                <a:ea typeface="微软雅黑" pitchFamily="34" charset="-122"/>
                <a:cs typeface="Times New Roman" pitchFamily="18" charset="0"/>
              </a:rPr>
              <a:t>掌握</a:t>
            </a:r>
            <a:r>
              <a:rPr lang="en-US" altLang="en-US" sz="2000" b="1" dirty="0" smtClean="0">
                <a:latin typeface="微软雅黑" pitchFamily="34" charset="-122"/>
                <a:ea typeface="微软雅黑" pitchFamily="34" charset="-122"/>
                <a:cs typeface="Times New Roman" pitchFamily="18" charset="0"/>
              </a:rPr>
              <a:t>ATS</a:t>
            </a:r>
            <a:r>
              <a:rPr lang="zh-CN" altLang="en-US" sz="2000" b="1" dirty="0" smtClean="0">
                <a:latin typeface="微软雅黑" pitchFamily="34" charset="-122"/>
                <a:ea typeface="微软雅黑" pitchFamily="34" charset="-122"/>
                <a:cs typeface="Times New Roman" pitchFamily="18" charset="0"/>
              </a:rPr>
              <a:t>系统的基本工作原理；</a:t>
            </a:r>
          </a:p>
          <a:p>
            <a:pPr marL="0" marR="0" lvl="0" indent="266700" algn="l" defTabSz="914400" rtl="0" eaLnBrk="0" fontAlgn="base" latinLnBrk="0" hangingPunct="0">
              <a:lnSpc>
                <a:spcPct val="150000"/>
              </a:lnSpc>
              <a:spcBef>
                <a:spcPct val="0"/>
              </a:spcBef>
              <a:spcAft>
                <a:spcPct val="0"/>
              </a:spcAft>
              <a:buClrTx/>
              <a:buSzTx/>
              <a:buFontTx/>
              <a:buNone/>
              <a:tabLst/>
            </a:pPr>
            <a:endParaRPr kumimoji="0" lang="en-US" altLang="zh-CN" sz="2000" b="1" i="0" u="none" strike="noStrike" cap="none" normalizeH="0" baseline="0" dirty="0" smtClean="0">
              <a:ln>
                <a:noFill/>
              </a:ln>
              <a:solidFill>
                <a:srgbClr val="0303EB"/>
              </a:solidFill>
              <a:effectLst/>
              <a:latin typeface="微软雅黑" pitchFamily="34" charset="-122"/>
              <a:ea typeface="微软雅黑" pitchFamily="34" charset="-122"/>
              <a:cs typeface="Times New Roman" pitchFamily="18" charset="0"/>
            </a:endParaRPr>
          </a:p>
          <a:p>
            <a:pPr marL="0" marR="0" lvl="0" indent="266700" algn="l" defTabSz="914400" rtl="0" eaLnBrk="0" fontAlgn="base" latinLnBrk="0" hangingPunct="0">
              <a:lnSpc>
                <a:spcPct val="150000"/>
              </a:lnSpc>
              <a:spcBef>
                <a:spcPct val="0"/>
              </a:spcBef>
              <a:spcAft>
                <a:spcPct val="0"/>
              </a:spcAft>
              <a:buClrTx/>
              <a:buSzTx/>
              <a:buFontTx/>
              <a:buNone/>
              <a:tabLst/>
            </a:pPr>
            <a:r>
              <a:rPr kumimoji="0" lang="zh-CN" altLang="en-US" sz="2000" b="1" i="0" u="none" strike="noStrike" cap="none" normalizeH="0" baseline="0" dirty="0" smtClean="0">
                <a:ln>
                  <a:noFill/>
                </a:ln>
                <a:solidFill>
                  <a:srgbClr val="0303EB"/>
                </a:solidFill>
                <a:effectLst/>
                <a:latin typeface="微软雅黑" pitchFamily="34" charset="-122"/>
                <a:ea typeface="微软雅黑" pitchFamily="34" charset="-122"/>
                <a:cs typeface="Times New Roman" pitchFamily="18" charset="0"/>
              </a:rPr>
              <a:t>技能目标：</a:t>
            </a:r>
            <a:endParaRPr kumimoji="0" lang="zh-CN" altLang="en-US" sz="2000" b="1" i="0" u="none" strike="noStrike" cap="none" normalizeH="0" baseline="0" dirty="0" smtClean="0">
              <a:ln>
                <a:noFill/>
              </a:ln>
              <a:solidFill>
                <a:srgbClr val="0303EB"/>
              </a:solidFill>
              <a:effectLst/>
              <a:latin typeface="微软雅黑" pitchFamily="34" charset="-122"/>
              <a:ea typeface="微软雅黑" pitchFamily="34" charset="-122"/>
              <a:cs typeface="宋体" pitchFamily="2" charset="-122"/>
            </a:endParaRP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1. </a:t>
            </a:r>
            <a:r>
              <a:rPr lang="zh-CN" altLang="en-US" sz="2000" b="1" dirty="0" smtClean="0">
                <a:latin typeface="微软雅黑" pitchFamily="34" charset="-122"/>
                <a:ea typeface="微软雅黑" pitchFamily="34" charset="-122"/>
                <a:cs typeface="Times New Roman" pitchFamily="18" charset="0"/>
              </a:rPr>
              <a:t>能够认识</a:t>
            </a:r>
            <a:r>
              <a:rPr lang="en-US" altLang="en-US" sz="2000" b="1" dirty="0" smtClean="0">
                <a:latin typeface="微软雅黑" pitchFamily="34" charset="-122"/>
                <a:ea typeface="微软雅黑" pitchFamily="34" charset="-122"/>
                <a:cs typeface="Times New Roman" pitchFamily="18" charset="0"/>
              </a:rPr>
              <a:t>ATS</a:t>
            </a:r>
            <a:r>
              <a:rPr lang="zh-CN" altLang="en-US" sz="2000" b="1" dirty="0" smtClean="0">
                <a:latin typeface="微软雅黑" pitchFamily="34" charset="-122"/>
                <a:ea typeface="微软雅黑" pitchFamily="34" charset="-122"/>
                <a:cs typeface="Times New Roman" pitchFamily="18" charset="0"/>
              </a:rPr>
              <a:t>系统控制中心设备及轨旁设备；</a:t>
            </a: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2. </a:t>
            </a:r>
            <a:r>
              <a:rPr lang="zh-CN" altLang="en-US" sz="2000" b="1" dirty="0" smtClean="0">
                <a:latin typeface="微软雅黑" pitchFamily="34" charset="-122"/>
                <a:ea typeface="微软雅黑" pitchFamily="34" charset="-122"/>
                <a:cs typeface="Times New Roman" pitchFamily="18" charset="0"/>
              </a:rPr>
              <a:t>能够操纵</a:t>
            </a:r>
            <a:r>
              <a:rPr lang="en-US" altLang="en-US" sz="2000" b="1" dirty="0" smtClean="0">
                <a:latin typeface="微软雅黑" pitchFamily="34" charset="-122"/>
                <a:ea typeface="微软雅黑" pitchFamily="34" charset="-122"/>
                <a:cs typeface="Times New Roman" pitchFamily="18" charset="0"/>
              </a:rPr>
              <a:t>ATS</a:t>
            </a:r>
            <a:r>
              <a:rPr lang="zh-CN" altLang="en-US" sz="2000" b="1" dirty="0" smtClean="0">
                <a:latin typeface="微软雅黑" pitchFamily="34" charset="-122"/>
                <a:ea typeface="微软雅黑" pitchFamily="34" charset="-122"/>
                <a:cs typeface="Times New Roman" pitchFamily="18" charset="0"/>
              </a:rPr>
              <a:t>系统控制中心设备及轨旁设备；</a:t>
            </a: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3. </a:t>
            </a:r>
            <a:r>
              <a:rPr lang="zh-CN" altLang="en-US" sz="2000" b="1" dirty="0" smtClean="0">
                <a:latin typeface="微软雅黑" pitchFamily="34" charset="-122"/>
                <a:ea typeface="微软雅黑" pitchFamily="34" charset="-122"/>
                <a:cs typeface="Times New Roman" pitchFamily="18" charset="0"/>
              </a:rPr>
              <a:t>能够完成城市轨道交通</a:t>
            </a:r>
            <a:r>
              <a:rPr lang="en-US" altLang="en-US" sz="2000" b="1" dirty="0" smtClean="0">
                <a:latin typeface="微软雅黑" pitchFamily="34" charset="-122"/>
                <a:ea typeface="微软雅黑" pitchFamily="34" charset="-122"/>
                <a:cs typeface="Times New Roman" pitchFamily="18" charset="0"/>
              </a:rPr>
              <a:t>ATC</a:t>
            </a:r>
            <a:r>
              <a:rPr lang="zh-CN" altLang="en-US" sz="2000" b="1" dirty="0" smtClean="0">
                <a:latin typeface="微软雅黑" pitchFamily="34" charset="-122"/>
                <a:ea typeface="微软雅黑" pitchFamily="34" charset="-122"/>
                <a:cs typeface="Times New Roman" pitchFamily="18" charset="0"/>
              </a:rPr>
              <a:t>行车调度仿真培训系统操作；</a:t>
            </a: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4. </a:t>
            </a:r>
            <a:r>
              <a:rPr lang="zh-CN" altLang="en-US" sz="2000" b="1" dirty="0" smtClean="0">
                <a:latin typeface="微软雅黑" pitchFamily="34" charset="-122"/>
                <a:ea typeface="微软雅黑" pitchFamily="34" charset="-122"/>
                <a:cs typeface="Times New Roman" pitchFamily="18" charset="0"/>
              </a:rPr>
              <a:t>能按操作</a:t>
            </a:r>
            <a:r>
              <a:rPr lang="en-US" altLang="en-US" sz="2000" b="1" dirty="0" smtClean="0">
                <a:latin typeface="微软雅黑" pitchFamily="34" charset="-122"/>
                <a:ea typeface="微软雅黑" pitchFamily="34" charset="-122"/>
                <a:cs typeface="Times New Roman" pitchFamily="18" charset="0"/>
              </a:rPr>
              <a:t>ATS</a:t>
            </a:r>
            <a:r>
              <a:rPr lang="zh-CN" altLang="en-US" sz="2000" b="1" dirty="0" smtClean="0">
                <a:latin typeface="微软雅黑" pitchFamily="34" charset="-122"/>
                <a:ea typeface="微软雅黑" pitchFamily="34" charset="-122"/>
                <a:cs typeface="Times New Roman" pitchFamily="18" charset="0"/>
              </a:rPr>
              <a:t>系统实现列车早点及晚点调整</a:t>
            </a:r>
            <a:r>
              <a:rPr lang="zh-CN" altLang="en-US" sz="2000" dirty="0" smtClean="0"/>
              <a:t>。</a:t>
            </a:r>
            <a:endParaRPr lang="zh-CN" altLang="en-US" sz="2000" b="1" dirty="0" smtClean="0">
              <a:latin typeface="微软雅黑" pitchFamily="34" charset="-122"/>
              <a:ea typeface="微软雅黑" pitchFamily="34" charset="-122"/>
              <a:cs typeface="Times New Roman" pitchFamily="18" charset="0"/>
            </a:endParaRPr>
          </a:p>
        </p:txBody>
      </p:sp>
      <p:pic>
        <p:nvPicPr>
          <p:cNvPr id="4" name="Picture 4" descr="d:\360浏览器\360\360se\360se6\User Data\temp\200912210104249.JPG"/>
          <p:cNvPicPr>
            <a:picLocks noChangeAspect="1" noChangeArrowheads="1"/>
          </p:cNvPicPr>
          <p:nvPr/>
        </p:nvPicPr>
        <p:blipFill>
          <a:blip r:embed="rId2"/>
          <a:srcRect l="9062" t="72980" r="19687" b="2426"/>
          <a:stretch>
            <a:fillRect/>
          </a:stretch>
        </p:blipFill>
        <p:spPr bwMode="auto">
          <a:xfrm flipH="1">
            <a:off x="7406490" y="5600714"/>
            <a:ext cx="4357660" cy="13573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4165823"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四、</a:t>
            </a:r>
            <a:r>
              <a:rPr lang="en-US" altLang="zh-CN" sz="2800" b="1" dirty="0" smtClean="0">
                <a:solidFill>
                  <a:srgbClr val="0070C0"/>
                </a:solidFill>
                <a:latin typeface="微软雅黑" pitchFamily="34" charset="-122"/>
                <a:ea typeface="微软雅黑" pitchFamily="34" charset="-122"/>
                <a:sym typeface="Arial" pitchFamily="34" charset="0"/>
              </a:rPr>
              <a:t>ATS</a:t>
            </a:r>
            <a:r>
              <a:rPr lang="zh-CN" altLang="en-US" sz="2800" b="1" dirty="0" smtClean="0">
                <a:solidFill>
                  <a:srgbClr val="0070C0"/>
                </a:solidFill>
                <a:latin typeface="微软雅黑" pitchFamily="34" charset="-122"/>
                <a:ea typeface="微软雅黑" pitchFamily="34" charset="-122"/>
                <a:sym typeface="Arial" pitchFamily="34" charset="0"/>
              </a:rPr>
              <a:t>系统的基本原理</a:t>
            </a:r>
            <a:endParaRPr lang="zh-CN" altLang="en-US" sz="2800" b="1" dirty="0" smtClean="0">
              <a:solidFill>
                <a:srgbClr val="0070C0"/>
              </a:solidFill>
              <a:latin typeface="微软雅黑" pitchFamily="34" charset="-122"/>
              <a:ea typeface="微软雅黑" pitchFamily="34" charset="-122"/>
              <a:sym typeface="Arial" pitchFamily="34" charset="0"/>
            </a:endParaRPr>
          </a:p>
        </p:txBody>
      </p:sp>
      <p:sp>
        <p:nvSpPr>
          <p:cNvPr id="3" name="TextBox 2"/>
          <p:cNvSpPr txBox="1"/>
          <p:nvPr/>
        </p:nvSpPr>
        <p:spPr>
          <a:xfrm>
            <a:off x="405566" y="1457310"/>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1</a:t>
            </a:r>
            <a:r>
              <a:rPr lang="zh-CN" altLang="en-US" sz="2400" b="1" dirty="0" smtClean="0">
                <a:solidFill>
                  <a:srgbClr val="333399"/>
                </a:solidFill>
                <a:latin typeface="Times New Roman" pitchFamily="18" charset="0"/>
                <a:ea typeface="+mj-ea"/>
                <a:cs typeface="Times New Roman" pitchFamily="18" charset="0"/>
              </a:rPr>
              <a:t>）自动列车跟踪</a:t>
            </a:r>
          </a:p>
        </p:txBody>
      </p:sp>
      <p:grpSp>
        <p:nvGrpSpPr>
          <p:cNvPr id="4" name="组合 3"/>
          <p:cNvGrpSpPr/>
          <p:nvPr/>
        </p:nvGrpSpPr>
        <p:grpSpPr>
          <a:xfrm>
            <a:off x="1334260" y="2369251"/>
            <a:ext cx="9715568" cy="1978616"/>
            <a:chOff x="357158" y="2236202"/>
            <a:chExt cx="8358246" cy="1978616"/>
          </a:xfrm>
        </p:grpSpPr>
        <p:grpSp>
          <p:nvGrpSpPr>
            <p:cNvPr id="5" name="组合 20"/>
            <p:cNvGrpSpPr/>
            <p:nvPr/>
          </p:nvGrpSpPr>
          <p:grpSpPr>
            <a:xfrm>
              <a:off x="357158" y="2571744"/>
              <a:ext cx="8358246" cy="1643074"/>
              <a:chOff x="357158" y="2571744"/>
              <a:chExt cx="8358246" cy="1643074"/>
            </a:xfrm>
          </p:grpSpPr>
          <p:sp>
            <p:nvSpPr>
              <p:cNvPr id="13" name="圆角矩形 12"/>
              <p:cNvSpPr/>
              <p:nvPr/>
            </p:nvSpPr>
            <p:spPr>
              <a:xfrm>
                <a:off x="357158" y="2571744"/>
                <a:ext cx="8286808" cy="1643074"/>
              </a:xfrm>
              <a:prstGeom prst="roundRect">
                <a:avLst/>
              </a:prstGeom>
              <a:noFill/>
              <a:ln w="28575">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428596" y="2943051"/>
                <a:ext cx="8286808" cy="1200329"/>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         列车识别号包括目的地号、序列号和服务号。目的地号规定列车行程终到地点，序列号按每次行程自动累增。乘务组号和车组号将显示在特定的对话框中。</a:t>
                </a:r>
              </a:p>
            </p:txBody>
          </p:sp>
        </p:grpSp>
        <p:grpSp>
          <p:nvGrpSpPr>
            <p:cNvPr id="6" name="组合 4"/>
            <p:cNvGrpSpPr/>
            <p:nvPr/>
          </p:nvGrpSpPr>
          <p:grpSpPr>
            <a:xfrm>
              <a:off x="1120106" y="2236202"/>
              <a:ext cx="6595166" cy="692732"/>
              <a:chOff x="1285852" y="4014359"/>
              <a:chExt cx="6595166" cy="692732"/>
            </a:xfrm>
          </p:grpSpPr>
          <p:grpSp>
            <p:nvGrpSpPr>
              <p:cNvPr id="7" name="组合 14"/>
              <p:cNvGrpSpPr/>
              <p:nvPr/>
            </p:nvGrpSpPr>
            <p:grpSpPr>
              <a:xfrm>
                <a:off x="1285852" y="4014359"/>
                <a:ext cx="1272116" cy="692732"/>
                <a:chOff x="370039" y="2370226"/>
                <a:chExt cx="1272116" cy="692732"/>
              </a:xfrm>
            </p:grpSpPr>
            <p:sp>
              <p:nvSpPr>
                <p:cNvPr id="11" name="燕尾形 10"/>
                <p:cNvSpPr/>
                <p:nvPr/>
              </p:nvSpPr>
              <p:spPr>
                <a:xfrm>
                  <a:off x="370039" y="2370226"/>
                  <a:ext cx="1272116" cy="692732"/>
                </a:xfrm>
                <a:prstGeom prst="chevron">
                  <a:avLst/>
                </a:prstGeom>
                <a:solidFill>
                  <a:schemeClr val="accent2">
                    <a:lumMod val="75000"/>
                  </a:schemeClr>
                </a:solidFill>
              </p:spPr>
              <p:style>
                <a:lnRef idx="3">
                  <a:schemeClr val="lt1"/>
                </a:lnRef>
                <a:fillRef idx="1">
                  <a:schemeClr val="accent3"/>
                </a:fillRef>
                <a:effectRef idx="1">
                  <a:schemeClr val="accent3"/>
                </a:effectRef>
                <a:fontRef idx="minor">
                  <a:schemeClr val="lt1"/>
                </a:fontRef>
              </p:style>
            </p:sp>
            <p:sp>
              <p:nvSpPr>
                <p:cNvPr id="12" name="燕尾形 16"/>
                <p:cNvSpPr/>
                <p:nvPr/>
              </p:nvSpPr>
              <p:spPr>
                <a:xfrm>
                  <a:off x="716405" y="2370226"/>
                  <a:ext cx="579384" cy="69273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5560" tIns="17780" rIns="0" bIns="17780" numCol="1" spcCol="1270" anchor="ctr" anchorCtr="0">
                  <a:noAutofit/>
                </a:bodyPr>
                <a:lstStyle/>
                <a:p>
                  <a:pPr lvl="0" algn="ctr" defTabSz="1244600">
                    <a:lnSpc>
                      <a:spcPct val="90000"/>
                    </a:lnSpc>
                    <a:spcBef>
                      <a:spcPct val="0"/>
                    </a:spcBef>
                    <a:spcAft>
                      <a:spcPct val="35000"/>
                    </a:spcAft>
                  </a:pPr>
                  <a:r>
                    <a:rPr lang="zh-CN" altLang="en-US" sz="2400" b="1" kern="1200" dirty="0" smtClean="0">
                      <a:latin typeface="Times New Roman" pitchFamily="18" charset="0"/>
                      <a:ea typeface="+mj-ea"/>
                      <a:cs typeface="Times New Roman" pitchFamily="18" charset="0"/>
                    </a:rPr>
                    <a:t>①</a:t>
                  </a:r>
                  <a:endParaRPr lang="zh-CN" altLang="en-US" sz="2400" b="1" kern="1200" dirty="0">
                    <a:latin typeface="Times New Roman" pitchFamily="18" charset="0"/>
                    <a:ea typeface="+mj-ea"/>
                    <a:cs typeface="Times New Roman" pitchFamily="18" charset="0"/>
                  </a:endParaRPr>
                </a:p>
              </p:txBody>
            </p:sp>
          </p:grpSp>
          <p:grpSp>
            <p:nvGrpSpPr>
              <p:cNvPr id="8" name="组合 15"/>
              <p:cNvGrpSpPr/>
              <p:nvPr/>
            </p:nvGrpSpPr>
            <p:grpSpPr>
              <a:xfrm>
                <a:off x="2332830" y="4073241"/>
                <a:ext cx="5548188" cy="574967"/>
                <a:chOff x="1417017" y="2429108"/>
                <a:chExt cx="5285305" cy="574967"/>
              </a:xfrm>
            </p:grpSpPr>
            <p:sp>
              <p:nvSpPr>
                <p:cNvPr id="9" name="燕尾形 7"/>
                <p:cNvSpPr/>
                <p:nvPr/>
              </p:nvSpPr>
              <p:spPr>
                <a:xfrm>
                  <a:off x="1417017" y="2429108"/>
                  <a:ext cx="5285305" cy="574967"/>
                </a:xfrm>
                <a:prstGeom prst="chevron">
                  <a:avLst/>
                </a:prstGeom>
                <a:solidFill>
                  <a:schemeClr val="accent1">
                    <a:lumMod val="40000"/>
                    <a:lumOff val="60000"/>
                    <a:alpha val="90000"/>
                  </a:schemeClr>
                </a:solidFill>
                <a:ln>
                  <a:noFill/>
                </a:ln>
              </p:spPr>
              <p:style>
                <a:lnRef idx="2">
                  <a:schemeClr val="accent5">
                    <a:tint val="40000"/>
                    <a:alpha val="90000"/>
                    <a:hueOff val="0"/>
                    <a:satOff val="0"/>
                    <a:lumOff val="0"/>
                    <a:alphaOff val="0"/>
                  </a:schemeClr>
                </a:lnRef>
                <a:fillRef idx="1">
                  <a:schemeClr val="accent5">
                    <a:tint val="40000"/>
                    <a:alpha val="90000"/>
                    <a:hueOff val="0"/>
                    <a:satOff val="0"/>
                    <a:lumOff val="0"/>
                    <a:alphaOff val="0"/>
                  </a:schemeClr>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10" name="燕尾形 18"/>
                <p:cNvSpPr/>
                <p:nvPr/>
              </p:nvSpPr>
              <p:spPr>
                <a:xfrm>
                  <a:off x="1704501" y="2429108"/>
                  <a:ext cx="4710338" cy="57496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9530" tIns="24765" rIns="0" bIns="24765" numCol="1" spcCol="1270" anchor="ctr" anchorCtr="0">
                  <a:noAutofit/>
                </a:bodyPr>
                <a:lstStyle/>
                <a:p>
                  <a:pPr lvl="0" algn="ctr" defTabSz="1733550">
                    <a:lnSpc>
                      <a:spcPct val="90000"/>
                    </a:lnSpc>
                    <a:spcBef>
                      <a:spcPct val="0"/>
                    </a:spcBef>
                    <a:spcAft>
                      <a:spcPct val="35000"/>
                    </a:spcAft>
                  </a:pPr>
                  <a:r>
                    <a:rPr lang="zh-CN" altLang="en-US" sz="2400" b="1" kern="1200" dirty="0" smtClean="0">
                      <a:solidFill>
                        <a:srgbClr val="333399"/>
                      </a:solidFill>
                      <a:latin typeface="Times New Roman" pitchFamily="18" charset="0"/>
                      <a:ea typeface="+mj-ea"/>
                      <a:cs typeface="Times New Roman" pitchFamily="18" charset="0"/>
                    </a:rPr>
                    <a:t>列车识别号报告</a:t>
                  </a:r>
                  <a:endParaRPr lang="zh-CN" altLang="en-US" sz="2400" b="1" kern="1200" dirty="0">
                    <a:solidFill>
                      <a:srgbClr val="333399"/>
                    </a:solidFill>
                    <a:latin typeface="Times New Roman" pitchFamily="18" charset="0"/>
                    <a:ea typeface="+mj-ea"/>
                    <a:cs typeface="Times New Roman" pitchFamily="18" charset="0"/>
                  </a:endParaRPr>
                </a:p>
              </p:txBody>
            </p:sp>
          </p:grpSp>
        </p:grpSp>
      </p:grpSp>
      <p:grpSp>
        <p:nvGrpSpPr>
          <p:cNvPr id="15" name="组合 14"/>
          <p:cNvGrpSpPr/>
          <p:nvPr/>
        </p:nvGrpSpPr>
        <p:grpSpPr>
          <a:xfrm>
            <a:off x="1405698" y="4705057"/>
            <a:ext cx="9501254" cy="1428760"/>
            <a:chOff x="428596" y="4143380"/>
            <a:chExt cx="8358246" cy="1428760"/>
          </a:xfrm>
        </p:grpSpPr>
        <p:sp>
          <p:nvSpPr>
            <p:cNvPr id="16" name="圆角矩形 15"/>
            <p:cNvSpPr/>
            <p:nvPr/>
          </p:nvSpPr>
          <p:spPr>
            <a:xfrm>
              <a:off x="428596" y="4500570"/>
              <a:ext cx="8286808" cy="1071570"/>
            </a:xfrm>
            <a:prstGeom prst="roundRect">
              <a:avLst/>
            </a:prstGeom>
            <a:noFill/>
            <a:ln w="28575">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1"/>
            <p:cNvGrpSpPr/>
            <p:nvPr/>
          </p:nvGrpSpPr>
          <p:grpSpPr>
            <a:xfrm>
              <a:off x="1214414" y="4143380"/>
              <a:ext cx="6595166" cy="692732"/>
              <a:chOff x="1285852" y="4804074"/>
              <a:chExt cx="6595166" cy="692732"/>
            </a:xfrm>
          </p:grpSpPr>
          <p:grpSp>
            <p:nvGrpSpPr>
              <p:cNvPr id="19" name="组合 16"/>
              <p:cNvGrpSpPr/>
              <p:nvPr/>
            </p:nvGrpSpPr>
            <p:grpSpPr>
              <a:xfrm>
                <a:off x="1285852" y="4804074"/>
                <a:ext cx="1272116" cy="692732"/>
                <a:chOff x="370039" y="3159941"/>
                <a:chExt cx="1272116" cy="692732"/>
              </a:xfrm>
            </p:grpSpPr>
            <p:sp>
              <p:nvSpPr>
                <p:cNvPr id="23" name="燕尾形 22"/>
                <p:cNvSpPr/>
                <p:nvPr/>
              </p:nvSpPr>
              <p:spPr>
                <a:xfrm>
                  <a:off x="370039" y="3159941"/>
                  <a:ext cx="1272116" cy="692732"/>
                </a:xfrm>
                <a:prstGeom prst="chevron">
                  <a:avLst/>
                </a:prstGeom>
                <a:solidFill>
                  <a:schemeClr val="accent4">
                    <a:lumMod val="75000"/>
                  </a:schemeClr>
                </a:solidFill>
              </p:spPr>
              <p:style>
                <a:lnRef idx="3">
                  <a:schemeClr val="lt1">
                    <a:hueOff val="0"/>
                    <a:satOff val="0"/>
                    <a:lumOff val="0"/>
                    <a:alphaOff val="0"/>
                  </a:schemeClr>
                </a:lnRef>
                <a:fillRef idx="1">
                  <a:schemeClr val="accent6">
                    <a:hueOff val="0"/>
                    <a:satOff val="0"/>
                    <a:lumOff val="0"/>
                    <a:alphaOff val="0"/>
                  </a:schemeClr>
                </a:fillRef>
                <a:effectRef idx="1">
                  <a:schemeClr val="accent6">
                    <a:hueOff val="0"/>
                    <a:satOff val="0"/>
                    <a:lumOff val="0"/>
                    <a:alphaOff val="0"/>
                  </a:schemeClr>
                </a:effectRef>
                <a:fontRef idx="minor">
                  <a:schemeClr val="lt1"/>
                </a:fontRef>
              </p:style>
            </p:sp>
            <p:sp>
              <p:nvSpPr>
                <p:cNvPr id="24" name="燕尾形 20"/>
                <p:cNvSpPr/>
                <p:nvPr/>
              </p:nvSpPr>
              <p:spPr>
                <a:xfrm>
                  <a:off x="716405" y="3159941"/>
                  <a:ext cx="579384" cy="69273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5560" tIns="17780" rIns="0" bIns="17780" numCol="1" spcCol="1270" anchor="ctr" anchorCtr="0">
                  <a:noAutofit/>
                </a:bodyPr>
                <a:lstStyle/>
                <a:p>
                  <a:pPr lvl="0" algn="ctr" defTabSz="1244600">
                    <a:lnSpc>
                      <a:spcPct val="90000"/>
                    </a:lnSpc>
                    <a:spcBef>
                      <a:spcPct val="0"/>
                    </a:spcBef>
                    <a:spcAft>
                      <a:spcPct val="35000"/>
                    </a:spcAft>
                  </a:pPr>
                  <a:r>
                    <a:rPr lang="zh-CN" altLang="en-US" sz="2400" b="1" kern="1200" dirty="0" smtClean="0">
                      <a:latin typeface="Times New Roman" pitchFamily="18" charset="0"/>
                      <a:ea typeface="+mj-ea"/>
                      <a:cs typeface="Times New Roman" pitchFamily="18" charset="0"/>
                    </a:rPr>
                    <a:t>②</a:t>
                  </a:r>
                  <a:endParaRPr lang="zh-CN" altLang="en-US" sz="2400" b="1" kern="1200" dirty="0">
                    <a:latin typeface="Times New Roman" pitchFamily="18" charset="0"/>
                    <a:ea typeface="+mj-ea"/>
                    <a:cs typeface="Times New Roman" pitchFamily="18" charset="0"/>
                  </a:endParaRPr>
                </a:p>
              </p:txBody>
            </p:sp>
          </p:grpSp>
          <p:grpSp>
            <p:nvGrpSpPr>
              <p:cNvPr id="20" name="组合 17"/>
              <p:cNvGrpSpPr/>
              <p:nvPr/>
            </p:nvGrpSpPr>
            <p:grpSpPr>
              <a:xfrm>
                <a:off x="2332830" y="4862956"/>
                <a:ext cx="5548188" cy="574967"/>
                <a:chOff x="1417017" y="3218823"/>
                <a:chExt cx="5285305" cy="574967"/>
              </a:xfrm>
            </p:grpSpPr>
            <p:sp>
              <p:nvSpPr>
                <p:cNvPr id="21" name="燕尾形 24"/>
                <p:cNvSpPr/>
                <p:nvPr/>
              </p:nvSpPr>
              <p:spPr>
                <a:xfrm>
                  <a:off x="1417017" y="3218823"/>
                  <a:ext cx="5285305" cy="574967"/>
                </a:xfrm>
                <a:prstGeom prst="chevron">
                  <a:avLst/>
                </a:prstGeom>
                <a:solidFill>
                  <a:schemeClr val="accent4">
                    <a:lumMod val="40000"/>
                    <a:lumOff val="60000"/>
                    <a:alpha val="90000"/>
                  </a:schemeClr>
                </a:solidFill>
                <a:ln>
                  <a:noFill/>
                </a:ln>
              </p:spPr>
              <p:style>
                <a:lnRef idx="2">
                  <a:schemeClr val="accent6">
                    <a:tint val="40000"/>
                    <a:alpha val="90000"/>
                    <a:hueOff val="0"/>
                    <a:satOff val="0"/>
                    <a:lumOff val="0"/>
                    <a:alphaOff val="0"/>
                  </a:schemeClr>
                </a:lnRef>
                <a:fillRef idx="1">
                  <a:schemeClr val="accent6">
                    <a:tint val="40000"/>
                    <a:alpha val="90000"/>
                    <a:hueOff val="0"/>
                    <a:satOff val="0"/>
                    <a:lumOff val="0"/>
                    <a:alphaOff val="0"/>
                  </a:schemeClr>
                </a:fillRef>
                <a:effectRef idx="0">
                  <a:schemeClr val="accent6">
                    <a:tint val="40000"/>
                    <a:alpha val="90000"/>
                    <a:hueOff val="0"/>
                    <a:satOff val="0"/>
                    <a:lumOff val="0"/>
                    <a:alphaOff val="0"/>
                  </a:schemeClr>
                </a:effectRef>
                <a:fontRef idx="minor">
                  <a:schemeClr val="dk1">
                    <a:hueOff val="0"/>
                    <a:satOff val="0"/>
                    <a:lumOff val="0"/>
                    <a:alphaOff val="0"/>
                  </a:schemeClr>
                </a:fontRef>
              </p:style>
            </p:sp>
            <p:sp>
              <p:nvSpPr>
                <p:cNvPr id="22" name="燕尾形 22"/>
                <p:cNvSpPr/>
                <p:nvPr/>
              </p:nvSpPr>
              <p:spPr>
                <a:xfrm>
                  <a:off x="1704501" y="3218823"/>
                  <a:ext cx="4710338" cy="57496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9530" tIns="24765" rIns="0" bIns="24765" numCol="1" spcCol="1270" anchor="ctr" anchorCtr="0">
                  <a:noAutofit/>
                </a:bodyPr>
                <a:lstStyle/>
                <a:p>
                  <a:pPr lvl="0" algn="ctr" defTabSz="1733550">
                    <a:lnSpc>
                      <a:spcPct val="90000"/>
                    </a:lnSpc>
                    <a:spcBef>
                      <a:spcPct val="0"/>
                    </a:spcBef>
                    <a:spcAft>
                      <a:spcPct val="35000"/>
                    </a:spcAft>
                  </a:pPr>
                  <a:r>
                    <a:rPr lang="zh-CN" altLang="en-US" sz="2400" b="1" kern="1200" dirty="0" smtClean="0">
                      <a:solidFill>
                        <a:srgbClr val="333399"/>
                      </a:solidFill>
                      <a:latin typeface="Times New Roman" pitchFamily="18" charset="0"/>
                      <a:ea typeface="+mj-ea"/>
                      <a:cs typeface="Times New Roman" pitchFamily="18" charset="0"/>
                    </a:rPr>
                    <a:t>列车识别号跟踪</a:t>
                  </a:r>
                  <a:endParaRPr lang="zh-CN" altLang="en-US" sz="2400" b="1" kern="1200" dirty="0">
                    <a:solidFill>
                      <a:srgbClr val="333399"/>
                    </a:solidFill>
                    <a:latin typeface="Times New Roman" pitchFamily="18" charset="0"/>
                    <a:ea typeface="+mj-ea"/>
                    <a:cs typeface="Times New Roman" pitchFamily="18" charset="0"/>
                  </a:endParaRPr>
                </a:p>
              </p:txBody>
            </p:sp>
          </p:grpSp>
        </p:grpSp>
        <p:sp>
          <p:nvSpPr>
            <p:cNvPr id="18" name="TextBox 17"/>
            <p:cNvSpPr txBox="1"/>
            <p:nvPr/>
          </p:nvSpPr>
          <p:spPr>
            <a:xfrm>
              <a:off x="500034" y="4929198"/>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自动列车跟踪要完成列车号定位、列车号删除、车次号处理。</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ppt_w</p:attrName>
                                        </p:attrNameLst>
                                      </p:cBhvr>
                                      <p:tavLst>
                                        <p:tav tm="0">
                                          <p:val>
                                            <p:fltVal val="0"/>
                                          </p:val>
                                        </p:tav>
                                        <p:tav tm="100000">
                                          <p:val>
                                            <p:strVal val="#ppt_w"/>
                                          </p:val>
                                        </p:tav>
                                      </p:tavLst>
                                    </p:anim>
                                    <p:anim calcmode="lin" valueType="num">
                                      <p:cBhvr>
                                        <p:cTn id="14" dur="500" fill="hold"/>
                                        <p:tgtEl>
                                          <p:spTgt spid="1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4165823"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四、</a:t>
            </a:r>
            <a:r>
              <a:rPr lang="en-US" altLang="zh-CN" sz="2800" b="1" dirty="0" smtClean="0">
                <a:solidFill>
                  <a:srgbClr val="0070C0"/>
                </a:solidFill>
                <a:latin typeface="微软雅黑" pitchFamily="34" charset="-122"/>
                <a:ea typeface="微软雅黑" pitchFamily="34" charset="-122"/>
                <a:sym typeface="Arial" pitchFamily="34" charset="0"/>
              </a:rPr>
              <a:t>ATS</a:t>
            </a:r>
            <a:r>
              <a:rPr lang="zh-CN" altLang="en-US" sz="2800" b="1" dirty="0" smtClean="0">
                <a:solidFill>
                  <a:srgbClr val="0070C0"/>
                </a:solidFill>
                <a:latin typeface="微软雅黑" pitchFamily="34" charset="-122"/>
                <a:ea typeface="微软雅黑" pitchFamily="34" charset="-122"/>
                <a:sym typeface="Arial" pitchFamily="34" charset="0"/>
              </a:rPr>
              <a:t>系统的基本原理</a:t>
            </a:r>
          </a:p>
        </p:txBody>
      </p:sp>
      <p:sp>
        <p:nvSpPr>
          <p:cNvPr id="3" name="TextBox 2"/>
          <p:cNvSpPr txBox="1"/>
          <p:nvPr/>
        </p:nvSpPr>
        <p:spPr>
          <a:xfrm>
            <a:off x="405566" y="1242996"/>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2</a:t>
            </a:r>
            <a:r>
              <a:rPr lang="zh-CN" altLang="en-US" sz="2400" b="1" dirty="0" smtClean="0">
                <a:solidFill>
                  <a:srgbClr val="333399"/>
                </a:solidFill>
                <a:latin typeface="Times New Roman" pitchFamily="18" charset="0"/>
                <a:ea typeface="+mj-ea"/>
                <a:cs typeface="Times New Roman" pitchFamily="18" charset="0"/>
              </a:rPr>
              <a:t>）自动列车跟踪</a:t>
            </a:r>
          </a:p>
        </p:txBody>
      </p:sp>
      <p:sp>
        <p:nvSpPr>
          <p:cNvPr id="4" name="TextBox 3"/>
          <p:cNvSpPr txBox="1"/>
          <p:nvPr/>
        </p:nvSpPr>
        <p:spPr>
          <a:xfrm>
            <a:off x="428596" y="2085795"/>
            <a:ext cx="11478488" cy="1130246"/>
          </a:xfrm>
          <a:prstGeom prst="rect">
            <a:avLst/>
          </a:prstGeom>
          <a:noFill/>
        </p:spPr>
        <p:txBody>
          <a:bodyPr wrap="square" rtlCol="0">
            <a:spAutoFit/>
          </a:bodyPr>
          <a:lstStyle/>
          <a:p>
            <a:pPr>
              <a:lnSpc>
                <a:spcPct val="150000"/>
              </a:lnSpc>
            </a:pPr>
            <a:r>
              <a:rPr lang="zh-CN" altLang="en-US" sz="2400" b="1" dirty="0" smtClean="0">
                <a:latin typeface="Times New Roman" pitchFamily="18" charset="0"/>
                <a:ea typeface="+mj-ea"/>
                <a:cs typeface="Times New Roman" pitchFamily="18" charset="0"/>
              </a:rPr>
              <a:t>        通过列车进路系统，实现了进路的自动排列，这可以节约调度员大量的操作工作量。其功能就是将进路排列指令及时地输出到联锁设备中去，实现自动排列进路。</a:t>
            </a:r>
          </a:p>
        </p:txBody>
      </p:sp>
      <p:grpSp>
        <p:nvGrpSpPr>
          <p:cNvPr id="5" name="组合 4"/>
          <p:cNvGrpSpPr/>
          <p:nvPr/>
        </p:nvGrpSpPr>
        <p:grpSpPr>
          <a:xfrm>
            <a:off x="571472" y="4353746"/>
            <a:ext cx="1857390" cy="714380"/>
            <a:chOff x="571472" y="2857496"/>
            <a:chExt cx="2311867" cy="874112"/>
          </a:xfrm>
          <a:scene3d>
            <a:camera prst="orthographicFront">
              <a:rot lat="0" lon="0" rev="0"/>
            </a:camera>
            <a:lightRig rig="glow" dir="t">
              <a:rot lat="0" lon="0" rev="4800000"/>
            </a:lightRig>
          </a:scene3d>
        </p:grpSpPr>
        <p:sp>
          <p:nvSpPr>
            <p:cNvPr id="6" name="燕尾形 13"/>
            <p:cNvSpPr/>
            <p:nvPr/>
          </p:nvSpPr>
          <p:spPr>
            <a:xfrm>
              <a:off x="571472" y="2857496"/>
              <a:ext cx="2311867" cy="781870"/>
            </a:xfrm>
            <a:prstGeom prst="foldedCorner">
              <a:avLst/>
            </a:prstGeom>
            <a:solidFill>
              <a:srgbClr val="00B0F0"/>
            </a:solidFill>
            <a:ln w="12700" cap="flat" cmpd="sng" algn="ctr">
              <a:noFill/>
              <a:prstDash val="solid"/>
            </a:ln>
            <a:effectLst>
              <a:outerShdw blurRad="190500" dist="228600" dir="2700000" algn="ctr">
                <a:srgbClr val="000000">
                  <a:alpha val="30000"/>
                </a:srgbClr>
              </a:outerShdw>
            </a:effectLst>
            <a:sp3d prstMaterial="matte">
              <a:bevelT w="190500" h="38100"/>
            </a:sp3d>
          </p:spPr>
        </p:sp>
        <p:sp>
          <p:nvSpPr>
            <p:cNvPr id="7" name="燕尾形 4"/>
            <p:cNvSpPr/>
            <p:nvPr/>
          </p:nvSpPr>
          <p:spPr>
            <a:xfrm>
              <a:off x="571472" y="2949738"/>
              <a:ext cx="2250543" cy="781870"/>
            </a:xfrm>
            <a:prstGeom prst="foldedCorner">
              <a:avLst/>
            </a:prstGeom>
            <a:noFill/>
            <a:ln>
              <a:noFill/>
            </a:ln>
            <a:effectLst>
              <a:outerShdw blurRad="190500" dist="228600" dir="2700000" algn="ctr">
                <a:srgbClr val="000000">
                  <a:alpha val="30000"/>
                </a:srgbClr>
              </a:outerShdw>
            </a:effectLst>
            <a:sp3d prstMaterial="matte"/>
          </p:spPr>
          <p:txBody>
            <a:bodyPr spcFirstLastPara="0" vert="horz" wrap="square" lIns="96012" tIns="32004" rIns="32004" bIns="32004" numCol="1" spcCol="1270" anchor="ctr" anchorCtr="0">
              <a:noAutofit/>
            </a:bodyPr>
            <a:lstStyle/>
            <a:p>
              <a:pPr lvl="0" algn="ctr" defTabSz="1066800">
                <a:lnSpc>
                  <a:spcPct val="90000"/>
                </a:lnSpc>
                <a:spcBef>
                  <a:spcPct val="0"/>
                </a:spcBef>
                <a:spcAft>
                  <a:spcPct val="35000"/>
                </a:spcAft>
                <a:defRPr/>
              </a:pPr>
              <a:r>
                <a:rPr kumimoji="0" lang="zh-CN" altLang="en-US" sz="2400" b="1" i="0" u="none" strike="noStrike" kern="1200" cap="none" spc="0" normalizeH="0" baseline="0" noProof="0" dirty="0" smtClean="0">
                  <a:ln>
                    <a:noFill/>
                  </a:ln>
                  <a:solidFill>
                    <a:sysClr val="window" lastClr="FFFFFF"/>
                  </a:solidFill>
                  <a:effectLst/>
                  <a:uLnTx/>
                  <a:uFillTx/>
                  <a:latin typeface="Perpetua"/>
                  <a:ea typeface="宋体"/>
                  <a:cs typeface="+mn-cs"/>
                </a:rPr>
                <a:t>运行触发点</a:t>
              </a:r>
              <a:endParaRPr kumimoji="0" lang="zh-CN" altLang="en-US" sz="2400" b="1" i="0" u="none" strike="noStrike" kern="1200" cap="none" spc="0" normalizeH="0" baseline="0" noProof="0" dirty="0">
                <a:ln>
                  <a:noFill/>
                </a:ln>
                <a:solidFill>
                  <a:sysClr val="window" lastClr="FFFFFF"/>
                </a:solidFill>
                <a:effectLst/>
                <a:uLnTx/>
                <a:uFillTx/>
                <a:latin typeface="Perpetua"/>
                <a:ea typeface="宋体"/>
                <a:cs typeface="+mn-cs"/>
              </a:endParaRPr>
            </a:p>
          </p:txBody>
        </p:sp>
      </p:grpSp>
      <p:sp>
        <p:nvSpPr>
          <p:cNvPr id="8" name="燕尾形 7"/>
          <p:cNvSpPr/>
          <p:nvPr/>
        </p:nvSpPr>
        <p:spPr>
          <a:xfrm>
            <a:off x="2786050" y="4496622"/>
            <a:ext cx="357190" cy="357190"/>
          </a:xfrm>
          <a:prstGeom prst="chevron">
            <a:avLst/>
          </a:prstGeom>
          <a:solidFill>
            <a:srgbClr val="FFC000"/>
          </a:solidFill>
          <a:ln w="12700" cap="flat" cmpd="sng" algn="ctr">
            <a:noFill/>
            <a:prstDash val="solid"/>
          </a:ln>
          <a:effectLst/>
          <a:scene3d>
            <a:camera prst="orthographicFront">
              <a:rot lat="0" lon="0" rev="0"/>
            </a:camera>
            <a:lightRig rig="contrasting" dir="t">
              <a:rot lat="0" lon="0" rev="7800000"/>
            </a:lightRig>
          </a:scene3d>
          <a:sp3d>
            <a:bevelT w="139700" h="139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Times New Roman" pitchFamily="18" charset="0"/>
              <a:ea typeface="+mj-ea"/>
              <a:cs typeface="Times New Roman" pitchFamily="18" charset="0"/>
            </a:endParaRPr>
          </a:p>
        </p:txBody>
      </p:sp>
      <p:sp>
        <p:nvSpPr>
          <p:cNvPr id="9" name="TextBox 8"/>
          <p:cNvSpPr txBox="1"/>
          <p:nvPr/>
        </p:nvSpPr>
        <p:spPr>
          <a:xfrm>
            <a:off x="3405962" y="3886202"/>
            <a:ext cx="8263778" cy="1667764"/>
          </a:xfrm>
          <a:prstGeom prst="rect">
            <a:avLst/>
          </a:prstGeom>
          <a:noFill/>
          <a:ln>
            <a:solidFill>
              <a:srgbClr val="FF66FF"/>
            </a:solidFill>
          </a:ln>
        </p:spPr>
        <p:txBody>
          <a:bodyPr wrap="square" rtlCol="0">
            <a:spAutoFit/>
          </a:bodyPr>
          <a:lstStyle/>
          <a:p>
            <a:pPr lvl="0">
              <a:lnSpc>
                <a:spcPct val="150000"/>
              </a:lnSpc>
              <a:defRPr/>
            </a:pPr>
            <a:r>
              <a:rPr lang="zh-CN" altLang="en-US" sz="2400" b="1" dirty="0" smtClean="0">
                <a:solidFill>
                  <a:srgbClr val="333399"/>
                </a:solidFill>
                <a:latin typeface="+mj-ea"/>
                <a:ea typeface="+mj-ea"/>
              </a:rPr>
              <a:t>列车进路系统只是在列车到达某一特定地点时才被启动，该特定地点称为“运行触发点”。运行触发点的位置必须进行配置，其选择应能使列车以最高线路允许速度运行。</a:t>
            </a:r>
            <a:endParaRPr kumimoji="0" lang="zh-CN" altLang="en-US" sz="2400" b="1" i="0" u="none" strike="noStrike" kern="0" cap="none" spc="0" normalizeH="0" baseline="0" noProof="0" dirty="0">
              <a:ln>
                <a:noFill/>
              </a:ln>
              <a:solidFill>
                <a:srgbClr val="333399"/>
              </a:solidFill>
              <a:effectLst/>
              <a:uLnTx/>
              <a:uFillTx/>
              <a:latin typeface="+mj-ea"/>
              <a:ea typeface="+mj-ea"/>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0-#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8" grpId="0" animBg="1"/>
      <p:bldP spid="9"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4165823"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四、</a:t>
            </a:r>
            <a:r>
              <a:rPr lang="en-US" altLang="zh-CN" sz="2800" b="1" dirty="0" smtClean="0">
                <a:solidFill>
                  <a:srgbClr val="0070C0"/>
                </a:solidFill>
                <a:latin typeface="微软雅黑" pitchFamily="34" charset="-122"/>
                <a:ea typeface="微软雅黑" pitchFamily="34" charset="-122"/>
                <a:sym typeface="Arial" pitchFamily="34" charset="0"/>
              </a:rPr>
              <a:t>ATS</a:t>
            </a:r>
            <a:r>
              <a:rPr lang="zh-CN" altLang="en-US" sz="2800" b="1" dirty="0" smtClean="0">
                <a:solidFill>
                  <a:srgbClr val="0070C0"/>
                </a:solidFill>
                <a:latin typeface="微软雅黑" pitchFamily="34" charset="-122"/>
                <a:ea typeface="微软雅黑" pitchFamily="34" charset="-122"/>
                <a:sym typeface="Arial" pitchFamily="34" charset="0"/>
              </a:rPr>
              <a:t>系统的基本原理</a:t>
            </a:r>
          </a:p>
        </p:txBody>
      </p:sp>
      <p:sp>
        <p:nvSpPr>
          <p:cNvPr id="3" name="TextBox 2"/>
          <p:cNvSpPr txBox="1"/>
          <p:nvPr/>
        </p:nvSpPr>
        <p:spPr>
          <a:xfrm>
            <a:off x="405566" y="1242996"/>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2</a:t>
            </a:r>
            <a:r>
              <a:rPr lang="zh-CN" altLang="en-US" sz="2400" b="1" dirty="0" smtClean="0">
                <a:solidFill>
                  <a:srgbClr val="333399"/>
                </a:solidFill>
                <a:latin typeface="Times New Roman" pitchFamily="18" charset="0"/>
                <a:ea typeface="+mj-ea"/>
                <a:cs typeface="Times New Roman" pitchFamily="18" charset="0"/>
              </a:rPr>
              <a:t>）自动列车跟踪</a:t>
            </a:r>
          </a:p>
        </p:txBody>
      </p:sp>
      <p:grpSp>
        <p:nvGrpSpPr>
          <p:cNvPr id="4" name="组合 3"/>
          <p:cNvGrpSpPr/>
          <p:nvPr/>
        </p:nvGrpSpPr>
        <p:grpSpPr>
          <a:xfrm>
            <a:off x="571472" y="2434792"/>
            <a:ext cx="1857389" cy="710432"/>
            <a:chOff x="571472" y="2857496"/>
            <a:chExt cx="2311867" cy="869281"/>
          </a:xfrm>
          <a:scene3d>
            <a:camera prst="orthographicFront">
              <a:rot lat="0" lon="0" rev="0"/>
            </a:camera>
            <a:lightRig rig="glow" dir="t">
              <a:rot lat="0" lon="0" rev="4800000"/>
            </a:lightRig>
          </a:scene3d>
        </p:grpSpPr>
        <p:sp>
          <p:nvSpPr>
            <p:cNvPr id="5" name="燕尾形 13"/>
            <p:cNvSpPr/>
            <p:nvPr/>
          </p:nvSpPr>
          <p:spPr>
            <a:xfrm>
              <a:off x="571472" y="2857496"/>
              <a:ext cx="2311867" cy="781870"/>
            </a:xfrm>
            <a:prstGeom prst="foldedCorner">
              <a:avLst/>
            </a:prstGeom>
            <a:solidFill>
              <a:srgbClr val="FF9900"/>
            </a:solidFill>
            <a:ln w="12700" cap="flat" cmpd="sng" algn="ctr">
              <a:noFill/>
              <a:prstDash val="solid"/>
            </a:ln>
            <a:effectLst>
              <a:outerShdw blurRad="190500" dist="228600" dir="2700000" algn="ctr">
                <a:srgbClr val="000000">
                  <a:alpha val="30000"/>
                </a:srgbClr>
              </a:outerShdw>
            </a:effectLst>
            <a:sp3d prstMaterial="matte">
              <a:bevelT w="190500" h="38100"/>
            </a:sp3d>
          </p:spPr>
        </p:sp>
        <p:sp>
          <p:nvSpPr>
            <p:cNvPr id="6" name="燕尾形 4"/>
            <p:cNvSpPr/>
            <p:nvPr/>
          </p:nvSpPr>
          <p:spPr>
            <a:xfrm>
              <a:off x="749308" y="2944907"/>
              <a:ext cx="1904070" cy="781870"/>
            </a:xfrm>
            <a:prstGeom prst="foldedCorner">
              <a:avLst/>
            </a:prstGeom>
            <a:noFill/>
            <a:ln>
              <a:noFill/>
            </a:ln>
            <a:effectLst>
              <a:outerShdw blurRad="190500" dist="228600" dir="2700000" algn="ctr">
                <a:srgbClr val="000000">
                  <a:alpha val="30000"/>
                </a:srgbClr>
              </a:outerShdw>
            </a:effectLst>
            <a:sp3d prstMaterial="matte"/>
          </p:spPr>
          <p:txBody>
            <a:bodyPr spcFirstLastPara="0" vert="horz" wrap="square" lIns="96012" tIns="32004" rIns="32004" bIns="32004"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Perpetua"/>
                  <a:ea typeface="宋体"/>
                  <a:cs typeface="+mn-cs"/>
                </a:rPr>
                <a:t>确定进路</a:t>
              </a:r>
              <a:endParaRPr kumimoji="0" lang="zh-CN" altLang="en-US" sz="2400" b="1" i="0" u="none" strike="noStrike" kern="1200" cap="none" spc="0" normalizeH="0" baseline="0" noProof="0" dirty="0">
                <a:ln>
                  <a:noFill/>
                </a:ln>
                <a:solidFill>
                  <a:sysClr val="window" lastClr="FFFFFF"/>
                </a:solidFill>
                <a:effectLst/>
                <a:uLnTx/>
                <a:uFillTx/>
                <a:latin typeface="Perpetua"/>
                <a:ea typeface="宋体"/>
                <a:cs typeface="+mn-cs"/>
              </a:endParaRPr>
            </a:p>
          </p:txBody>
        </p:sp>
      </p:grpSp>
      <p:sp>
        <p:nvSpPr>
          <p:cNvPr id="7" name="燕尾形 6"/>
          <p:cNvSpPr/>
          <p:nvPr/>
        </p:nvSpPr>
        <p:spPr>
          <a:xfrm>
            <a:off x="2786050" y="2573720"/>
            <a:ext cx="357190" cy="357190"/>
          </a:xfrm>
          <a:prstGeom prst="chevron">
            <a:avLst/>
          </a:prstGeom>
          <a:solidFill>
            <a:srgbClr val="FFC000"/>
          </a:solidFill>
          <a:ln w="12700" cap="flat" cmpd="sng" algn="ctr">
            <a:noFill/>
            <a:prstDash val="solid"/>
          </a:ln>
          <a:effectLst/>
          <a:scene3d>
            <a:camera prst="orthographicFront">
              <a:rot lat="0" lon="0" rev="0"/>
            </a:camera>
            <a:lightRig rig="contrasting" dir="t">
              <a:rot lat="0" lon="0" rev="7800000"/>
            </a:lightRig>
          </a:scene3d>
          <a:sp3d>
            <a:bevelT w="139700" h="139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Times New Roman" pitchFamily="18" charset="0"/>
              <a:ea typeface="+mj-ea"/>
              <a:cs typeface="Times New Roman" pitchFamily="18" charset="0"/>
            </a:endParaRPr>
          </a:p>
        </p:txBody>
      </p:sp>
      <p:sp>
        <p:nvSpPr>
          <p:cNvPr id="8" name="TextBox 7"/>
          <p:cNvSpPr txBox="1"/>
          <p:nvPr/>
        </p:nvSpPr>
        <p:spPr>
          <a:xfrm>
            <a:off x="3357554" y="2145092"/>
            <a:ext cx="8549530" cy="1200329"/>
          </a:xfrm>
          <a:prstGeom prst="rect">
            <a:avLst/>
          </a:prstGeom>
          <a:noFill/>
        </p:spPr>
        <p:txBody>
          <a:bodyPr wrap="square" rtlCol="0">
            <a:spAutoFit/>
          </a:bodyPr>
          <a:lstStyle/>
          <a:p>
            <a:pPr>
              <a:lnSpc>
                <a:spcPct val="150000"/>
              </a:lnSpc>
              <a:defRPr/>
            </a:pPr>
            <a:r>
              <a:rPr lang="zh-CN" altLang="en-US" sz="2400" b="1" dirty="0" smtClean="0">
                <a:latin typeface="+mj-ea"/>
                <a:ea typeface="+mj-ea"/>
              </a:rPr>
              <a:t>当到达触发点的列车请求进路时，已配置的数据就确定了进路。为此，为每个带有效目的地码的触发点配置一条进路。</a:t>
            </a:r>
            <a:endParaRPr kumimoji="0" lang="zh-CN" altLang="en-US" sz="2400" b="1" i="0" u="none" strike="noStrike" kern="0" cap="none" spc="0" normalizeH="0" baseline="0" noProof="0" dirty="0">
              <a:ln>
                <a:noFill/>
              </a:ln>
              <a:effectLst/>
              <a:uLnTx/>
              <a:uFillTx/>
              <a:latin typeface="+mj-ea"/>
              <a:ea typeface="+mj-ea"/>
              <a:cs typeface="Times New Roman" pitchFamily="18" charset="0"/>
            </a:endParaRPr>
          </a:p>
        </p:txBody>
      </p:sp>
      <p:grpSp>
        <p:nvGrpSpPr>
          <p:cNvPr id="9" name="组合 8"/>
          <p:cNvGrpSpPr/>
          <p:nvPr/>
        </p:nvGrpSpPr>
        <p:grpSpPr>
          <a:xfrm>
            <a:off x="4620408" y="4386268"/>
            <a:ext cx="4187809" cy="700342"/>
            <a:chOff x="3598901" y="1714488"/>
            <a:chExt cx="4187809" cy="700342"/>
          </a:xfrm>
        </p:grpSpPr>
        <p:grpSp>
          <p:nvGrpSpPr>
            <p:cNvPr id="10" name="组合 35"/>
            <p:cNvGrpSpPr>
              <a:grpSpLocks/>
            </p:cNvGrpSpPr>
            <p:nvPr/>
          </p:nvGrpSpPr>
          <p:grpSpPr bwMode="auto">
            <a:xfrm>
              <a:off x="4724394" y="1714488"/>
              <a:ext cx="3062316" cy="700342"/>
              <a:chOff x="3758371" y="1984"/>
              <a:chExt cx="2867470" cy="1230312"/>
            </a:xfrm>
          </p:grpSpPr>
          <p:sp>
            <p:nvSpPr>
              <p:cNvPr id="12" name="圆角矩形 11"/>
              <p:cNvSpPr/>
              <p:nvPr/>
            </p:nvSpPr>
            <p:spPr>
              <a:xfrm>
                <a:off x="3758371" y="1984"/>
                <a:ext cx="2867470" cy="1230312"/>
              </a:xfrm>
              <a:prstGeom prst="roundRect">
                <a:avLst>
                  <a:gd name="adj" fmla="val 10000"/>
                </a:avLst>
              </a:prstGeom>
              <a:gradFill rotWithShape="1">
                <a:gsLst>
                  <a:gs pos="0">
                    <a:srgbClr val="AC66BB">
                      <a:hueOff val="0"/>
                      <a:satOff val="0"/>
                      <a:lumOff val="0"/>
                      <a:alphaOff val="0"/>
                      <a:tint val="74000"/>
                    </a:srgbClr>
                  </a:gs>
                  <a:gs pos="49000">
                    <a:srgbClr val="AC66BB">
                      <a:hueOff val="0"/>
                      <a:satOff val="0"/>
                      <a:lumOff val="0"/>
                      <a:alphaOff val="0"/>
                      <a:tint val="96000"/>
                      <a:shade val="84000"/>
                      <a:satMod val="110000"/>
                    </a:srgbClr>
                  </a:gs>
                  <a:gs pos="49100">
                    <a:srgbClr val="AC66BB">
                      <a:hueOff val="0"/>
                      <a:satOff val="0"/>
                      <a:lumOff val="0"/>
                      <a:alphaOff val="0"/>
                      <a:shade val="55000"/>
                      <a:satMod val="150000"/>
                    </a:srgbClr>
                  </a:gs>
                  <a:gs pos="92000">
                    <a:srgbClr val="AC66BB">
                      <a:hueOff val="0"/>
                      <a:satOff val="0"/>
                      <a:lumOff val="0"/>
                      <a:alphaOff val="0"/>
                      <a:tint val="98000"/>
                      <a:shade val="90000"/>
                      <a:satMod val="128000"/>
                    </a:srgbClr>
                  </a:gs>
                  <a:gs pos="100000">
                    <a:srgbClr val="AC66BB">
                      <a:hueOff val="0"/>
                      <a:satOff val="0"/>
                      <a:lumOff val="0"/>
                      <a:alphaOff val="0"/>
                      <a:tint val="90000"/>
                      <a:shade val="97000"/>
                      <a:satMod val="128000"/>
                    </a:srgbClr>
                  </a:gs>
                </a:gsLst>
                <a:lin ang="5400000" scaled="1"/>
              </a:gradFill>
              <a:ln>
                <a:noFill/>
              </a:ln>
              <a:effectLst>
                <a:outerShdw blurRad="39000" dist="25400" dir="5400000" rotWithShape="0">
                  <a:srgbClr val="AC66BB">
                    <a:hueOff val="0"/>
                    <a:satOff val="0"/>
                    <a:lumOff val="0"/>
                    <a:alphaOff val="0"/>
                    <a:shade val="33000"/>
                    <a:alpha val="83000"/>
                  </a:srgbClr>
                </a:outerShdw>
              </a:effectLst>
              <a:scene3d>
                <a:camera prst="orthographicFront" fov="0">
                  <a:rot lat="0" lon="0" rev="0"/>
                </a:camera>
                <a:lightRig rig="contrasting" dir="t">
                  <a:rot lat="0" lon="0" rev="1500000"/>
                </a:lightRig>
              </a:scene3d>
              <a:sp3d extrusionH="127000" prstMaterial="powder">
                <a:bevelT w="50800" h="63500"/>
              </a:sp3d>
            </p:spPr>
          </p:sp>
          <p:sp>
            <p:nvSpPr>
              <p:cNvPr id="13" name="圆角矩形 8"/>
              <p:cNvSpPr/>
              <p:nvPr/>
            </p:nvSpPr>
            <p:spPr>
              <a:xfrm>
                <a:off x="3870322" y="38238"/>
                <a:ext cx="2675572" cy="1157357"/>
              </a:xfrm>
              <a:prstGeom prst="rect">
                <a:avLst/>
              </a:prstGeom>
              <a:noFill/>
              <a:ln>
                <a:noFill/>
              </a:ln>
              <a:effectLst/>
            </p:spPr>
            <p:txBody>
              <a:bodyPr lIns="38100" tIns="38100" rIns="38100" bIns="38100" spcCol="1270" anchor="ctr"/>
              <a:lstStyle/>
              <a:p>
                <a:pPr marL="0" marR="0" lvl="0" indent="0" algn="ctr" defTabSz="2667000" eaLnBrk="1" fontAlgn="auto" latinLnBrk="0" hangingPunct="1">
                  <a:lnSpc>
                    <a:spcPct val="90000"/>
                  </a:lnSpc>
                  <a:spcBef>
                    <a:spcPts val="0"/>
                  </a:spcBef>
                  <a:spcAft>
                    <a:spcPct val="3500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宋体" pitchFamily="2" charset="-122"/>
                    <a:ea typeface="宋体" pitchFamily="2" charset="-122"/>
                    <a:cs typeface="+mn-cs"/>
                  </a:rPr>
                  <a:t>进路由时刻表确定</a:t>
                </a:r>
                <a:endParaRPr kumimoji="0" lang="zh-CN" altLang="en-US" sz="2400" b="1" i="0" u="none" strike="noStrike" kern="0" cap="none" spc="0" normalizeH="0" baseline="0" noProof="0" dirty="0">
                  <a:ln>
                    <a:noFill/>
                  </a:ln>
                  <a:solidFill>
                    <a:sysClr val="window" lastClr="FFFFFF"/>
                  </a:solidFill>
                  <a:effectLst/>
                  <a:uLnTx/>
                  <a:uFillTx/>
                  <a:latin typeface="宋体" pitchFamily="2" charset="-122"/>
                  <a:ea typeface="宋体" pitchFamily="2" charset="-122"/>
                  <a:cs typeface="+mn-cs"/>
                </a:endParaRPr>
              </a:p>
            </p:txBody>
          </p:sp>
        </p:grpSp>
        <p:cxnSp>
          <p:nvCxnSpPr>
            <p:cNvPr id="11" name="直接连接符 10"/>
            <p:cNvCxnSpPr/>
            <p:nvPr/>
          </p:nvCxnSpPr>
          <p:spPr>
            <a:xfrm flipV="1">
              <a:off x="3598901" y="1983209"/>
              <a:ext cx="1125494" cy="384950"/>
            </a:xfrm>
            <a:prstGeom prst="line">
              <a:avLst/>
            </a:prstGeom>
            <a:ln w="28575">
              <a:solidFill>
                <a:srgbClr val="CC66FF"/>
              </a:solidFill>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nvGrpSpPr>
        <p:grpSpPr>
          <a:xfrm>
            <a:off x="4620407" y="5097432"/>
            <a:ext cx="4187810" cy="841767"/>
            <a:chOff x="3598900" y="2573312"/>
            <a:chExt cx="4187810" cy="841767"/>
          </a:xfrm>
        </p:grpSpPr>
        <p:grpSp>
          <p:nvGrpSpPr>
            <p:cNvPr id="15" name="组合 39"/>
            <p:cNvGrpSpPr>
              <a:grpSpLocks/>
            </p:cNvGrpSpPr>
            <p:nvPr/>
          </p:nvGrpSpPr>
          <p:grpSpPr bwMode="auto">
            <a:xfrm>
              <a:off x="4714876" y="2714620"/>
              <a:ext cx="3071834" cy="700459"/>
              <a:chOff x="3540125" y="2831703"/>
              <a:chExt cx="2940410" cy="1230312"/>
            </a:xfrm>
          </p:grpSpPr>
          <p:sp>
            <p:nvSpPr>
              <p:cNvPr id="17" name="圆角矩形 16"/>
              <p:cNvSpPr/>
              <p:nvPr/>
            </p:nvSpPr>
            <p:spPr>
              <a:xfrm>
                <a:off x="3540125" y="2831703"/>
                <a:ext cx="2940410" cy="1230312"/>
              </a:xfrm>
              <a:prstGeom prst="roundRect">
                <a:avLst>
                  <a:gd name="adj" fmla="val 10000"/>
                </a:avLst>
              </a:prstGeom>
              <a:gradFill rotWithShape="1">
                <a:gsLst>
                  <a:gs pos="0">
                    <a:srgbClr val="AC66BB">
                      <a:hueOff val="0"/>
                      <a:satOff val="0"/>
                      <a:lumOff val="0"/>
                      <a:alphaOff val="0"/>
                      <a:tint val="74000"/>
                    </a:srgbClr>
                  </a:gs>
                  <a:gs pos="49000">
                    <a:srgbClr val="AC66BB">
                      <a:hueOff val="0"/>
                      <a:satOff val="0"/>
                      <a:lumOff val="0"/>
                      <a:alphaOff val="0"/>
                      <a:tint val="96000"/>
                      <a:shade val="84000"/>
                      <a:satMod val="110000"/>
                    </a:srgbClr>
                  </a:gs>
                  <a:gs pos="49100">
                    <a:srgbClr val="AC66BB">
                      <a:hueOff val="0"/>
                      <a:satOff val="0"/>
                      <a:lumOff val="0"/>
                      <a:alphaOff val="0"/>
                      <a:shade val="55000"/>
                      <a:satMod val="150000"/>
                    </a:srgbClr>
                  </a:gs>
                  <a:gs pos="92000">
                    <a:srgbClr val="AC66BB">
                      <a:hueOff val="0"/>
                      <a:satOff val="0"/>
                      <a:lumOff val="0"/>
                      <a:alphaOff val="0"/>
                      <a:tint val="98000"/>
                      <a:shade val="90000"/>
                      <a:satMod val="128000"/>
                    </a:srgbClr>
                  </a:gs>
                  <a:gs pos="100000">
                    <a:srgbClr val="AC66BB">
                      <a:hueOff val="0"/>
                      <a:satOff val="0"/>
                      <a:lumOff val="0"/>
                      <a:alphaOff val="0"/>
                      <a:tint val="90000"/>
                      <a:shade val="97000"/>
                      <a:satMod val="128000"/>
                    </a:srgbClr>
                  </a:gs>
                </a:gsLst>
                <a:lin ang="5400000" scaled="1"/>
              </a:gradFill>
              <a:ln>
                <a:noFill/>
              </a:ln>
              <a:effectLst>
                <a:outerShdw blurRad="39000" dist="25400" dir="5400000" rotWithShape="0">
                  <a:srgbClr val="AC66BB">
                    <a:hueOff val="0"/>
                    <a:satOff val="0"/>
                    <a:lumOff val="0"/>
                    <a:alphaOff val="0"/>
                    <a:shade val="33000"/>
                    <a:alpha val="83000"/>
                  </a:srgbClr>
                </a:outerShdw>
              </a:effectLst>
              <a:scene3d>
                <a:camera prst="orthographicFront" fov="0">
                  <a:rot lat="0" lon="0" rev="0"/>
                </a:camera>
                <a:lightRig rig="contrasting" dir="t">
                  <a:rot lat="0" lon="0" rev="1500000"/>
                </a:lightRig>
              </a:scene3d>
              <a:sp3d extrusionH="127000" prstMaterial="powder">
                <a:bevelT w="50800" h="63500"/>
              </a:sp3d>
            </p:spPr>
          </p:sp>
          <p:sp>
            <p:nvSpPr>
              <p:cNvPr id="18" name="圆角矩形 16"/>
              <p:cNvSpPr/>
              <p:nvPr/>
            </p:nvSpPr>
            <p:spPr>
              <a:xfrm>
                <a:off x="3575190" y="2868606"/>
                <a:ext cx="2745417" cy="1157160"/>
              </a:xfrm>
              <a:prstGeom prst="rect">
                <a:avLst/>
              </a:prstGeom>
              <a:noFill/>
              <a:ln>
                <a:noFill/>
              </a:ln>
              <a:effectLst/>
            </p:spPr>
            <p:txBody>
              <a:bodyPr lIns="38100" tIns="38100" rIns="38100" bIns="38100" spcCol="1270" anchor="ctr"/>
              <a:lstStyle/>
              <a:p>
                <a:pPr lvl="0" algn="ctr" defTabSz="2667000">
                  <a:lnSpc>
                    <a:spcPct val="90000"/>
                  </a:lnSpc>
                  <a:spcAft>
                    <a:spcPct val="35000"/>
                  </a:spcAft>
                  <a:defRPr/>
                </a:pPr>
                <a:r>
                  <a:rPr lang="zh-CN" altLang="en-US" sz="2400" b="1" kern="0" dirty="0" smtClean="0">
                    <a:solidFill>
                      <a:sysClr val="window" lastClr="FFFFFF"/>
                    </a:solidFill>
                    <a:latin typeface="宋体" pitchFamily="2" charset="-122"/>
                    <a:ea typeface="宋体" pitchFamily="2" charset="-122"/>
                  </a:rPr>
                  <a:t>从地点相关的控制数据中来确定进路</a:t>
                </a:r>
              </a:p>
            </p:txBody>
          </p:sp>
        </p:grpSp>
        <p:cxnSp>
          <p:nvCxnSpPr>
            <p:cNvPr id="16" name="直接连接符 15"/>
            <p:cNvCxnSpPr>
              <a:stCxn id="21" idx="3"/>
              <a:endCxn id="18" idx="1"/>
            </p:cNvCxnSpPr>
            <p:nvPr/>
          </p:nvCxnSpPr>
          <p:spPr>
            <a:xfrm>
              <a:off x="3598900" y="2573312"/>
              <a:ext cx="1152608" cy="491724"/>
            </a:xfrm>
            <a:prstGeom prst="line">
              <a:avLst/>
            </a:prstGeom>
            <a:ln w="28575">
              <a:solidFill>
                <a:srgbClr val="CC66FF"/>
              </a:solidFill>
            </a:ln>
          </p:spPr>
          <p:style>
            <a:lnRef idx="1">
              <a:schemeClr val="accent1"/>
            </a:lnRef>
            <a:fillRef idx="0">
              <a:schemeClr val="accent1"/>
            </a:fillRef>
            <a:effectRef idx="0">
              <a:schemeClr val="accent1"/>
            </a:effectRef>
            <a:fontRef idx="minor">
              <a:schemeClr val="tx1"/>
            </a:fontRef>
          </p:style>
        </p:cxnSp>
      </p:grpSp>
      <p:grpSp>
        <p:nvGrpSpPr>
          <p:cNvPr id="19" name="组合 26"/>
          <p:cNvGrpSpPr>
            <a:grpSpLocks/>
          </p:cNvGrpSpPr>
          <p:nvPr/>
        </p:nvGrpSpPr>
        <p:grpSpPr bwMode="auto">
          <a:xfrm>
            <a:off x="2450235" y="4746595"/>
            <a:ext cx="2208251" cy="701675"/>
            <a:chOff x="495227" y="1416843"/>
            <a:chExt cx="2060647" cy="1230312"/>
          </a:xfrm>
        </p:grpSpPr>
        <p:sp>
          <p:nvSpPr>
            <p:cNvPr id="20" name="圆角矩形 19"/>
            <p:cNvSpPr/>
            <p:nvPr/>
          </p:nvSpPr>
          <p:spPr>
            <a:xfrm>
              <a:off x="495227" y="1416843"/>
              <a:ext cx="2060647" cy="1230312"/>
            </a:xfrm>
            <a:prstGeom prst="roundRect">
              <a:avLst>
                <a:gd name="adj" fmla="val 10000"/>
              </a:avLst>
            </a:prstGeom>
            <a:gradFill rotWithShape="1">
              <a:gsLst>
                <a:gs pos="0">
                  <a:srgbClr val="B83D68">
                    <a:hueOff val="0"/>
                    <a:satOff val="0"/>
                    <a:lumOff val="0"/>
                    <a:alphaOff val="0"/>
                    <a:tint val="74000"/>
                  </a:srgbClr>
                </a:gs>
                <a:gs pos="49000">
                  <a:srgbClr val="B83D68">
                    <a:hueOff val="0"/>
                    <a:satOff val="0"/>
                    <a:lumOff val="0"/>
                    <a:alphaOff val="0"/>
                    <a:tint val="96000"/>
                    <a:shade val="84000"/>
                    <a:satMod val="110000"/>
                  </a:srgbClr>
                </a:gs>
                <a:gs pos="49100">
                  <a:srgbClr val="B83D68">
                    <a:hueOff val="0"/>
                    <a:satOff val="0"/>
                    <a:lumOff val="0"/>
                    <a:alphaOff val="0"/>
                    <a:shade val="55000"/>
                    <a:satMod val="150000"/>
                  </a:srgbClr>
                </a:gs>
                <a:gs pos="92000">
                  <a:srgbClr val="B83D68">
                    <a:hueOff val="0"/>
                    <a:satOff val="0"/>
                    <a:lumOff val="0"/>
                    <a:alphaOff val="0"/>
                    <a:tint val="98000"/>
                    <a:shade val="90000"/>
                    <a:satMod val="128000"/>
                  </a:srgbClr>
                </a:gs>
                <a:gs pos="100000">
                  <a:srgbClr val="B83D68">
                    <a:hueOff val="0"/>
                    <a:satOff val="0"/>
                    <a:lumOff val="0"/>
                    <a:alphaOff val="0"/>
                    <a:tint val="90000"/>
                    <a:shade val="97000"/>
                    <a:satMod val="128000"/>
                  </a:srgbClr>
                </a:gs>
              </a:gsLst>
              <a:lin ang="5400000" scaled="1"/>
            </a:gradFill>
            <a:ln>
              <a:noFill/>
            </a:ln>
            <a:effectLst>
              <a:outerShdw blurRad="39000" dist="25400" dir="5400000" rotWithShape="0">
                <a:srgbClr val="B83D68">
                  <a:hueOff val="0"/>
                  <a:satOff val="0"/>
                  <a:lumOff val="0"/>
                  <a:alphaOff val="0"/>
                  <a:shade val="33000"/>
                  <a:alpha val="83000"/>
                </a:srgbClr>
              </a:outerShdw>
            </a:effectLst>
            <a:scene3d>
              <a:camera prst="orthographicFront" fov="0">
                <a:rot lat="0" lon="0" rev="0"/>
              </a:camera>
              <a:lightRig rig="contrasting" dir="t">
                <a:rot lat="0" lon="0" rev="1500000"/>
              </a:lightRig>
            </a:scene3d>
            <a:sp3d extrusionH="127000" prstMaterial="powder">
              <a:bevelT w="50800" h="63500"/>
            </a:sp3d>
          </p:spPr>
        </p:sp>
        <p:sp>
          <p:nvSpPr>
            <p:cNvPr id="21" name="圆角矩形 4"/>
            <p:cNvSpPr/>
            <p:nvPr/>
          </p:nvSpPr>
          <p:spPr>
            <a:xfrm>
              <a:off x="561889" y="1453028"/>
              <a:ext cx="1958451" cy="1157941"/>
            </a:xfrm>
            <a:prstGeom prst="rect">
              <a:avLst/>
            </a:prstGeom>
            <a:noFill/>
            <a:ln>
              <a:noFill/>
            </a:ln>
            <a:effectLst/>
          </p:spPr>
          <p:txBody>
            <a:bodyPr lIns="38100" tIns="38100" rIns="38100" bIns="38100" spcCol="1270" anchor="ctr"/>
            <a:lstStyle/>
            <a:p>
              <a:pPr marL="0" marR="0" lvl="0" indent="0" algn="ctr" defTabSz="2667000" eaLnBrk="1" fontAlgn="auto" latinLnBrk="0" hangingPunct="1">
                <a:lnSpc>
                  <a:spcPct val="90000"/>
                </a:lnSpc>
                <a:spcBef>
                  <a:spcPts val="0"/>
                </a:spcBef>
                <a:spcAft>
                  <a:spcPct val="3500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宋体" pitchFamily="2" charset="-122"/>
                  <a:ea typeface="宋体" pitchFamily="2" charset="-122"/>
                  <a:cs typeface="+mn-cs"/>
                </a:rPr>
                <a:t>确定进路方法</a:t>
              </a:r>
              <a:endParaRPr kumimoji="0" lang="zh-CN" altLang="en-US" sz="2400" b="1" i="0" u="none" strike="noStrike" kern="0" cap="none" spc="0" normalizeH="0" baseline="0" noProof="0" dirty="0">
                <a:ln>
                  <a:noFill/>
                </a:ln>
                <a:solidFill>
                  <a:sysClr val="window" lastClr="FFFFFF"/>
                </a:solidFill>
                <a:effectLst/>
                <a:uLnTx/>
                <a:uFillTx/>
                <a:latin typeface="宋体" pitchFamily="2" charset="-122"/>
                <a:ea typeface="宋体" pitchFamily="2" charset="-122"/>
                <a:cs typeface="+mn-cs"/>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8"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4165823"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四、</a:t>
            </a:r>
            <a:r>
              <a:rPr lang="en-US" altLang="zh-CN" sz="2800" b="1" dirty="0" smtClean="0">
                <a:solidFill>
                  <a:srgbClr val="0070C0"/>
                </a:solidFill>
                <a:latin typeface="微软雅黑" pitchFamily="34" charset="-122"/>
                <a:ea typeface="微软雅黑" pitchFamily="34" charset="-122"/>
                <a:sym typeface="Arial" pitchFamily="34" charset="0"/>
              </a:rPr>
              <a:t>ATS</a:t>
            </a:r>
            <a:r>
              <a:rPr lang="zh-CN" altLang="en-US" sz="2800" b="1" dirty="0" smtClean="0">
                <a:solidFill>
                  <a:srgbClr val="0070C0"/>
                </a:solidFill>
                <a:latin typeface="微软雅黑" pitchFamily="34" charset="-122"/>
                <a:ea typeface="微软雅黑" pitchFamily="34" charset="-122"/>
                <a:sym typeface="Arial" pitchFamily="34" charset="0"/>
              </a:rPr>
              <a:t>系统的基本原理</a:t>
            </a:r>
          </a:p>
        </p:txBody>
      </p:sp>
      <p:sp>
        <p:nvSpPr>
          <p:cNvPr id="3" name="TextBox 2"/>
          <p:cNvSpPr txBox="1"/>
          <p:nvPr/>
        </p:nvSpPr>
        <p:spPr>
          <a:xfrm>
            <a:off x="334128" y="1171558"/>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2</a:t>
            </a:r>
            <a:r>
              <a:rPr lang="zh-CN" altLang="en-US" sz="2400" b="1" dirty="0" smtClean="0">
                <a:solidFill>
                  <a:srgbClr val="333399"/>
                </a:solidFill>
                <a:latin typeface="Times New Roman" pitchFamily="18" charset="0"/>
                <a:ea typeface="+mj-ea"/>
                <a:cs typeface="Times New Roman" pitchFamily="18" charset="0"/>
              </a:rPr>
              <a:t>）自动列车跟踪</a:t>
            </a:r>
          </a:p>
        </p:txBody>
      </p:sp>
      <p:grpSp>
        <p:nvGrpSpPr>
          <p:cNvPr id="4" name="组合 3"/>
          <p:cNvGrpSpPr/>
          <p:nvPr/>
        </p:nvGrpSpPr>
        <p:grpSpPr>
          <a:xfrm>
            <a:off x="571472" y="2289940"/>
            <a:ext cx="1857389" cy="710432"/>
            <a:chOff x="571472" y="2857496"/>
            <a:chExt cx="2311867" cy="869281"/>
          </a:xfrm>
          <a:scene3d>
            <a:camera prst="orthographicFront">
              <a:rot lat="0" lon="0" rev="0"/>
            </a:camera>
            <a:lightRig rig="glow" dir="t">
              <a:rot lat="0" lon="0" rev="4800000"/>
            </a:lightRig>
          </a:scene3d>
        </p:grpSpPr>
        <p:sp>
          <p:nvSpPr>
            <p:cNvPr id="5" name="燕尾形 13"/>
            <p:cNvSpPr/>
            <p:nvPr/>
          </p:nvSpPr>
          <p:spPr>
            <a:xfrm>
              <a:off x="571472" y="2857496"/>
              <a:ext cx="2311867" cy="781870"/>
            </a:xfrm>
            <a:prstGeom prst="foldedCorner">
              <a:avLst/>
            </a:prstGeom>
            <a:solidFill>
              <a:srgbClr val="5DEA36"/>
            </a:solidFill>
            <a:ln w="12700" cap="flat" cmpd="sng" algn="ctr">
              <a:noFill/>
              <a:prstDash val="solid"/>
            </a:ln>
            <a:effectLst>
              <a:outerShdw blurRad="190500" dist="228600" dir="2700000" algn="ctr">
                <a:srgbClr val="000000">
                  <a:alpha val="30000"/>
                </a:srgbClr>
              </a:outerShdw>
            </a:effectLst>
            <a:sp3d prstMaterial="matte">
              <a:bevelT w="190500" h="38100"/>
            </a:sp3d>
          </p:spPr>
        </p:sp>
        <p:sp>
          <p:nvSpPr>
            <p:cNvPr id="6" name="燕尾形 4"/>
            <p:cNvSpPr/>
            <p:nvPr/>
          </p:nvSpPr>
          <p:spPr>
            <a:xfrm>
              <a:off x="623596" y="2944907"/>
              <a:ext cx="2170824" cy="781870"/>
            </a:xfrm>
            <a:prstGeom prst="foldedCorner">
              <a:avLst/>
            </a:prstGeom>
            <a:noFill/>
            <a:ln>
              <a:noFill/>
            </a:ln>
            <a:effectLst>
              <a:outerShdw blurRad="190500" dist="228600" dir="2700000" algn="ctr">
                <a:srgbClr val="000000">
                  <a:alpha val="30000"/>
                </a:srgbClr>
              </a:outerShdw>
            </a:effectLst>
            <a:sp3d prstMaterial="matte"/>
          </p:spPr>
          <p:txBody>
            <a:bodyPr spcFirstLastPara="0" vert="horz" wrap="square" lIns="96012" tIns="32004" rIns="32004" bIns="32004"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Perpetua"/>
                  <a:ea typeface="宋体"/>
                  <a:cs typeface="+mn-cs"/>
                </a:rPr>
                <a:t>进路可行性检查</a:t>
              </a:r>
              <a:endParaRPr kumimoji="0" lang="zh-CN" altLang="en-US" sz="2400" b="1" i="0" u="none" strike="noStrike" kern="1200" cap="none" spc="0" normalizeH="0" baseline="0" noProof="0" dirty="0">
                <a:ln>
                  <a:noFill/>
                </a:ln>
                <a:solidFill>
                  <a:sysClr val="window" lastClr="FFFFFF"/>
                </a:solidFill>
                <a:effectLst/>
                <a:uLnTx/>
                <a:uFillTx/>
                <a:latin typeface="Perpetua"/>
                <a:ea typeface="宋体"/>
                <a:cs typeface="+mn-cs"/>
              </a:endParaRPr>
            </a:p>
          </p:txBody>
        </p:sp>
      </p:grpSp>
      <p:sp>
        <p:nvSpPr>
          <p:cNvPr id="7" name="燕尾形 6"/>
          <p:cNvSpPr/>
          <p:nvPr/>
        </p:nvSpPr>
        <p:spPr>
          <a:xfrm>
            <a:off x="2786050" y="2428868"/>
            <a:ext cx="357190" cy="357190"/>
          </a:xfrm>
          <a:prstGeom prst="chevron">
            <a:avLst/>
          </a:prstGeom>
          <a:solidFill>
            <a:srgbClr val="FFC000"/>
          </a:solidFill>
          <a:ln w="12700" cap="flat" cmpd="sng" algn="ctr">
            <a:noFill/>
            <a:prstDash val="solid"/>
          </a:ln>
          <a:effectLst/>
          <a:scene3d>
            <a:camera prst="orthographicFront">
              <a:rot lat="0" lon="0" rev="0"/>
            </a:camera>
            <a:lightRig rig="contrasting" dir="t">
              <a:rot lat="0" lon="0" rev="7800000"/>
            </a:lightRig>
          </a:scene3d>
          <a:sp3d>
            <a:bevelT w="139700" h="139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Times New Roman" pitchFamily="18" charset="0"/>
              <a:ea typeface="+mj-ea"/>
              <a:cs typeface="Times New Roman" pitchFamily="18" charset="0"/>
            </a:endParaRPr>
          </a:p>
        </p:txBody>
      </p:sp>
      <p:sp>
        <p:nvSpPr>
          <p:cNvPr id="8" name="TextBox 7"/>
          <p:cNvSpPr txBox="1"/>
          <p:nvPr/>
        </p:nvSpPr>
        <p:spPr>
          <a:xfrm>
            <a:off x="3357554" y="2000240"/>
            <a:ext cx="8406654" cy="1113766"/>
          </a:xfrm>
          <a:prstGeom prst="rect">
            <a:avLst/>
          </a:prstGeom>
          <a:noFill/>
        </p:spPr>
        <p:txBody>
          <a:bodyPr wrap="square" rtlCol="0">
            <a:spAutoFit/>
          </a:bodyPr>
          <a:lstStyle/>
          <a:p>
            <a:pPr>
              <a:lnSpc>
                <a:spcPct val="150000"/>
              </a:lnSpc>
              <a:defRPr/>
            </a:pPr>
            <a:r>
              <a:rPr lang="zh-CN" altLang="en-US" sz="2400" b="1" dirty="0" smtClean="0">
                <a:solidFill>
                  <a:srgbClr val="333399"/>
                </a:solidFill>
                <a:latin typeface="+mj-ea"/>
                <a:ea typeface="+mj-ea"/>
              </a:rPr>
              <a:t>在进路设定指令输出到联锁设备之前，需要进行若干可行性检查，该检查将决定执行或拒绝命令。</a:t>
            </a:r>
            <a:endParaRPr kumimoji="0" lang="zh-CN" altLang="en-US" sz="2400" b="1" i="0" u="none" strike="noStrike" kern="0" cap="none" spc="0" normalizeH="0" baseline="0" noProof="0" dirty="0">
              <a:ln>
                <a:noFill/>
              </a:ln>
              <a:solidFill>
                <a:srgbClr val="333399"/>
              </a:solidFill>
              <a:effectLst/>
              <a:uLnTx/>
              <a:uFillTx/>
              <a:latin typeface="+mj-ea"/>
              <a:ea typeface="+mj-ea"/>
              <a:cs typeface="Times New Roman" pitchFamily="18" charset="0"/>
            </a:endParaRPr>
          </a:p>
        </p:txBody>
      </p:sp>
      <p:graphicFrame>
        <p:nvGraphicFramePr>
          <p:cNvPr id="9" name="Object 1"/>
          <p:cNvGraphicFramePr>
            <a:graphicFrameLocks noChangeAspect="1"/>
          </p:cNvGraphicFramePr>
          <p:nvPr/>
        </p:nvGraphicFramePr>
        <p:xfrm>
          <a:off x="1875148" y="3886202"/>
          <a:ext cx="8674614" cy="2714644"/>
        </p:xfrm>
        <a:graphic>
          <a:graphicData uri="http://schemas.openxmlformats.org/presentationml/2006/ole">
            <p:oleObj spid="_x0000_s35842" name="Visio" r:id="rId3" imgW="4354830" imgH="1363980" progId="">
              <p:embed/>
            </p:oleObj>
          </a:graphicData>
        </a:graphic>
      </p:graphicFrame>
      <p:cxnSp>
        <p:nvCxnSpPr>
          <p:cNvPr id="10" name="直接箭头连接符 9"/>
          <p:cNvCxnSpPr/>
          <p:nvPr/>
        </p:nvCxnSpPr>
        <p:spPr>
          <a:xfrm>
            <a:off x="3691714" y="4457706"/>
            <a:ext cx="1857388" cy="1588"/>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7549366" y="4457706"/>
            <a:ext cx="2072496" cy="1357322"/>
            <a:chOff x="5929322" y="3357562"/>
            <a:chExt cx="2072496" cy="1357322"/>
          </a:xfrm>
        </p:grpSpPr>
        <p:cxnSp>
          <p:nvCxnSpPr>
            <p:cNvPr id="12" name="直接连接符 11"/>
            <p:cNvCxnSpPr/>
            <p:nvPr/>
          </p:nvCxnSpPr>
          <p:spPr>
            <a:xfrm>
              <a:off x="5929322" y="3357562"/>
              <a:ext cx="2071702" cy="1588"/>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直接箭头连接符 12"/>
            <p:cNvCxnSpPr/>
            <p:nvPr/>
          </p:nvCxnSpPr>
          <p:spPr>
            <a:xfrm rot="5400000">
              <a:off x="7323157" y="4036223"/>
              <a:ext cx="1356528" cy="794"/>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cxnSp>
        <p:nvCxnSpPr>
          <p:cNvPr id="14" name="直接箭头连接符 13"/>
          <p:cNvCxnSpPr/>
          <p:nvPr/>
        </p:nvCxnSpPr>
        <p:spPr>
          <a:xfrm rot="10800000">
            <a:off x="4048904" y="6172218"/>
            <a:ext cx="4348194" cy="1588"/>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5" name="圆角矩形 14"/>
          <p:cNvSpPr/>
          <p:nvPr/>
        </p:nvSpPr>
        <p:spPr>
          <a:xfrm>
            <a:off x="7692242" y="4600582"/>
            <a:ext cx="1857388" cy="714380"/>
          </a:xfrm>
          <a:prstGeom prst="roundRect">
            <a:avLst/>
          </a:prstGeom>
          <a:noFill/>
          <a:ln w="28575">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角矩形 15"/>
          <p:cNvSpPr/>
          <p:nvPr/>
        </p:nvSpPr>
        <p:spPr>
          <a:xfrm>
            <a:off x="3763152" y="4029078"/>
            <a:ext cx="1714512" cy="357190"/>
          </a:xfrm>
          <a:prstGeom prst="roundRect">
            <a:avLst/>
          </a:prstGeom>
          <a:noFill/>
          <a:ln w="28575">
            <a:solidFill>
              <a:srgbClr val="00339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a:off x="7844642" y="3814764"/>
            <a:ext cx="1857388" cy="714380"/>
          </a:xfrm>
          <a:prstGeom prst="roundRect">
            <a:avLst/>
          </a:prstGeom>
          <a:noFill/>
          <a:ln w="28575">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7"/>
          <p:cNvSpPr/>
          <p:nvPr/>
        </p:nvSpPr>
        <p:spPr>
          <a:xfrm>
            <a:off x="4334656" y="5743590"/>
            <a:ext cx="4000528" cy="357190"/>
          </a:xfrm>
          <a:prstGeom prst="roundRect">
            <a:avLst/>
          </a:prstGeom>
          <a:noFill/>
          <a:ln w="28575">
            <a:solidFill>
              <a:srgbClr val="0099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8"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3" presetClass="entr" presetSubtype="16"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5" grpId="0" animBg="1"/>
      <p:bldP spid="16" grpId="0" animBg="1"/>
      <p:bldP spid="17" grpId="0" animBg="1"/>
      <p:bldP spid="18"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4165823"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四、</a:t>
            </a:r>
            <a:r>
              <a:rPr lang="en-US" altLang="zh-CN" sz="2800" b="1" dirty="0" smtClean="0">
                <a:solidFill>
                  <a:srgbClr val="0070C0"/>
                </a:solidFill>
                <a:latin typeface="微软雅黑" pitchFamily="34" charset="-122"/>
                <a:ea typeface="微软雅黑" pitchFamily="34" charset="-122"/>
                <a:sym typeface="Arial" pitchFamily="34" charset="0"/>
              </a:rPr>
              <a:t>ATS</a:t>
            </a:r>
            <a:r>
              <a:rPr lang="zh-CN" altLang="en-US" sz="2800" b="1" dirty="0" smtClean="0">
                <a:solidFill>
                  <a:srgbClr val="0070C0"/>
                </a:solidFill>
                <a:latin typeface="微软雅黑" pitchFamily="34" charset="-122"/>
                <a:ea typeface="微软雅黑" pitchFamily="34" charset="-122"/>
                <a:sym typeface="Arial" pitchFamily="34" charset="0"/>
              </a:rPr>
              <a:t>系统的基本原理</a:t>
            </a:r>
          </a:p>
        </p:txBody>
      </p:sp>
      <p:sp>
        <p:nvSpPr>
          <p:cNvPr id="3" name="TextBox 2"/>
          <p:cNvSpPr txBox="1"/>
          <p:nvPr/>
        </p:nvSpPr>
        <p:spPr>
          <a:xfrm>
            <a:off x="477004" y="1171558"/>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3</a:t>
            </a:r>
            <a:r>
              <a:rPr lang="zh-CN" altLang="en-US" sz="2400" b="1" dirty="0" smtClean="0">
                <a:solidFill>
                  <a:srgbClr val="333399"/>
                </a:solidFill>
                <a:latin typeface="Times New Roman" pitchFamily="18" charset="0"/>
                <a:ea typeface="+mj-ea"/>
                <a:cs typeface="Times New Roman" pitchFamily="18" charset="0"/>
              </a:rPr>
              <a:t>）时刻表系统</a:t>
            </a:r>
          </a:p>
        </p:txBody>
      </p:sp>
      <p:sp>
        <p:nvSpPr>
          <p:cNvPr id="4" name="TextBox 3"/>
          <p:cNvSpPr txBox="1"/>
          <p:nvPr/>
        </p:nvSpPr>
        <p:spPr>
          <a:xfrm>
            <a:off x="548442" y="1814500"/>
            <a:ext cx="11144328" cy="1684244"/>
          </a:xfrm>
          <a:prstGeom prst="rect">
            <a:avLst/>
          </a:prstGeom>
          <a:noFill/>
        </p:spPr>
        <p:txBody>
          <a:bodyPr wrap="square" rtlCol="0">
            <a:spAutoFit/>
          </a:bodyPr>
          <a:lstStyle/>
          <a:p>
            <a:pPr>
              <a:lnSpc>
                <a:spcPct val="150000"/>
              </a:lnSpc>
            </a:pPr>
            <a:r>
              <a:rPr lang="zh-CN" altLang="en-US" sz="2400" b="1" dirty="0" smtClean="0">
                <a:latin typeface="Times New Roman" pitchFamily="18" charset="0"/>
                <a:ea typeface="+mj-ea"/>
                <a:cs typeface="Times New Roman" pitchFamily="18" charset="0"/>
              </a:rPr>
              <a:t>         </a:t>
            </a:r>
            <a:r>
              <a:rPr lang="en-US" altLang="zh-CN" sz="2400" b="1" dirty="0" smtClean="0">
                <a:latin typeface="Times New Roman" pitchFamily="18" charset="0"/>
                <a:ea typeface="+mj-ea"/>
                <a:cs typeface="Times New Roman" pitchFamily="18" charset="0"/>
              </a:rPr>
              <a:t>ATS</a:t>
            </a:r>
            <a:r>
              <a:rPr lang="zh-CN" altLang="en-US" sz="2400" b="1" dirty="0" smtClean="0">
                <a:latin typeface="Times New Roman" pitchFamily="18" charset="0"/>
                <a:ea typeface="+mj-ea"/>
                <a:cs typeface="Times New Roman" pitchFamily="18" charset="0"/>
              </a:rPr>
              <a:t>设备包括时刻表数据库，该数据库里存储有</a:t>
            </a:r>
            <a:r>
              <a:rPr lang="en-US" altLang="zh-CN" sz="2400" b="1" dirty="0" smtClean="0">
                <a:latin typeface="Times New Roman" pitchFamily="18" charset="0"/>
                <a:ea typeface="+mj-ea"/>
                <a:cs typeface="Times New Roman" pitchFamily="18" charset="0"/>
              </a:rPr>
              <a:t>ATS</a:t>
            </a:r>
            <a:r>
              <a:rPr lang="zh-CN" altLang="en-US" sz="2400" b="1" dirty="0" smtClean="0">
                <a:latin typeface="Times New Roman" pitchFamily="18" charset="0"/>
                <a:ea typeface="+mj-ea"/>
                <a:cs typeface="Times New Roman" pitchFamily="18" charset="0"/>
              </a:rPr>
              <a:t>功能要求的所有时刻表信息。时刻表的编辑和修改是在离线模式下用给定的数据在时刻表编辑器中编辑，基本数据代表一列列车在某线路上的运行。</a:t>
            </a:r>
          </a:p>
        </p:txBody>
      </p:sp>
      <p:pic>
        <p:nvPicPr>
          <p:cNvPr id="5" name="Picture 4" descr="d:\360浏览器\360\360se\360se6\User Data\temp\20140114150250_11319.jpg"/>
          <p:cNvPicPr>
            <a:picLocks noChangeAspect="1" noChangeArrowheads="1"/>
          </p:cNvPicPr>
          <p:nvPr/>
        </p:nvPicPr>
        <p:blipFill>
          <a:blip r:embed="rId2"/>
          <a:srcRect/>
          <a:stretch>
            <a:fillRect/>
          </a:stretch>
        </p:blipFill>
        <p:spPr bwMode="auto">
          <a:xfrm>
            <a:off x="1548574" y="3600450"/>
            <a:ext cx="9138599" cy="328614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4165823"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四、</a:t>
            </a:r>
            <a:r>
              <a:rPr lang="en-US" altLang="zh-CN" sz="2800" b="1" dirty="0" smtClean="0">
                <a:solidFill>
                  <a:srgbClr val="0070C0"/>
                </a:solidFill>
                <a:latin typeface="微软雅黑" pitchFamily="34" charset="-122"/>
                <a:ea typeface="微软雅黑" pitchFamily="34" charset="-122"/>
                <a:sym typeface="Arial" pitchFamily="34" charset="0"/>
              </a:rPr>
              <a:t>ATS</a:t>
            </a:r>
            <a:r>
              <a:rPr lang="zh-CN" altLang="en-US" sz="2800" b="1" dirty="0" smtClean="0">
                <a:solidFill>
                  <a:srgbClr val="0070C0"/>
                </a:solidFill>
                <a:latin typeface="微软雅黑" pitchFamily="34" charset="-122"/>
                <a:ea typeface="微软雅黑" pitchFamily="34" charset="-122"/>
                <a:sym typeface="Arial" pitchFamily="34" charset="0"/>
              </a:rPr>
              <a:t>系统的基本原理</a:t>
            </a:r>
          </a:p>
        </p:txBody>
      </p:sp>
      <p:sp>
        <p:nvSpPr>
          <p:cNvPr id="3" name="TextBox 2"/>
          <p:cNvSpPr txBox="1"/>
          <p:nvPr/>
        </p:nvSpPr>
        <p:spPr>
          <a:xfrm>
            <a:off x="405566" y="1242996"/>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3</a:t>
            </a:r>
            <a:r>
              <a:rPr lang="zh-CN" altLang="en-US" sz="2400" b="1" dirty="0" smtClean="0">
                <a:solidFill>
                  <a:srgbClr val="333399"/>
                </a:solidFill>
                <a:latin typeface="Times New Roman" pitchFamily="18" charset="0"/>
                <a:ea typeface="+mj-ea"/>
                <a:cs typeface="Times New Roman" pitchFamily="18" charset="0"/>
              </a:rPr>
              <a:t>）时刻表系统</a:t>
            </a:r>
          </a:p>
        </p:txBody>
      </p:sp>
      <p:grpSp>
        <p:nvGrpSpPr>
          <p:cNvPr id="4" name="组合 3"/>
          <p:cNvGrpSpPr/>
          <p:nvPr/>
        </p:nvGrpSpPr>
        <p:grpSpPr>
          <a:xfrm>
            <a:off x="548442" y="1704661"/>
            <a:ext cx="11001452" cy="1571636"/>
            <a:chOff x="357158" y="1643050"/>
            <a:chExt cx="8072494" cy="1571636"/>
          </a:xfrm>
        </p:grpSpPr>
        <p:sp>
          <p:nvSpPr>
            <p:cNvPr id="5" name="右箭头 4"/>
            <p:cNvSpPr/>
            <p:nvPr/>
          </p:nvSpPr>
          <p:spPr>
            <a:xfrm>
              <a:off x="357158" y="1643050"/>
              <a:ext cx="2143140" cy="1571636"/>
            </a:xfrm>
            <a:prstGeom prst="rightArrow">
              <a:avLst/>
            </a:prstGeom>
            <a:solidFill>
              <a:schemeClr val="accent2">
                <a:lumMod val="20000"/>
                <a:lumOff val="8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a:p>
          </p:txBody>
        </p:sp>
        <p:grpSp>
          <p:nvGrpSpPr>
            <p:cNvPr id="6" name="组合 13"/>
            <p:cNvGrpSpPr>
              <a:grpSpLocks/>
            </p:cNvGrpSpPr>
            <p:nvPr/>
          </p:nvGrpSpPr>
          <p:grpSpPr bwMode="auto">
            <a:xfrm>
              <a:off x="2143108" y="1846258"/>
              <a:ext cx="6286544" cy="1225552"/>
              <a:chOff x="1129470" y="3136663"/>
              <a:chExt cx="1800271" cy="867742"/>
            </a:xfrm>
          </p:grpSpPr>
          <p:sp>
            <p:nvSpPr>
              <p:cNvPr id="8" name="圆角矩形 7"/>
              <p:cNvSpPr/>
              <p:nvPr/>
            </p:nvSpPr>
            <p:spPr>
              <a:xfrm>
                <a:off x="1129470" y="3136663"/>
                <a:ext cx="1800271" cy="867742"/>
              </a:xfrm>
              <a:prstGeom prst="roundRect">
                <a:avLst/>
              </a:prstGeom>
              <a:solidFill>
                <a:srgbClr val="FF9900"/>
              </a:solidFill>
              <a:ln>
                <a:noFill/>
              </a:ln>
              <a:effectLst/>
              <a:scene3d>
                <a:camera prst="orthographicFront">
                  <a:rot lat="0" lon="0" rev="0"/>
                </a:camera>
                <a:lightRig rig="contrasting" dir="t">
                  <a:rot lat="0" lon="0" rev="7800000"/>
                </a:lightRig>
              </a:scene3d>
              <a:sp3d>
                <a:bevelT w="139700" h="139700"/>
              </a:sp3d>
            </p:spPr>
          </p:sp>
          <p:sp>
            <p:nvSpPr>
              <p:cNvPr id="9" name="圆角矩形 13"/>
              <p:cNvSpPr/>
              <p:nvPr/>
            </p:nvSpPr>
            <p:spPr>
              <a:xfrm>
                <a:off x="1172295" y="3179494"/>
                <a:ext cx="1714620" cy="782079"/>
              </a:xfrm>
              <a:prstGeom prst="rect">
                <a:avLst/>
              </a:prstGeom>
              <a:noFill/>
              <a:ln>
                <a:noFill/>
              </a:ln>
              <a:effectLst/>
            </p:spPr>
            <p:txBody>
              <a:bodyPr lIns="110490" tIns="110490" rIns="110490" bIns="110490" spcCol="1270" anchor="ctr"/>
              <a:lstStyle/>
              <a:p>
                <a:pPr lvl="0" algn="just" defTabSz="1289050">
                  <a:lnSpc>
                    <a:spcPct val="90000"/>
                  </a:lnSpc>
                  <a:spcAft>
                    <a:spcPct val="35000"/>
                  </a:spcAft>
                  <a:defRPr/>
                </a:pPr>
                <a:r>
                  <a:rPr lang="zh-CN" altLang="en-US" sz="2400" b="1" kern="0" dirty="0" smtClean="0">
                    <a:solidFill>
                      <a:sysClr val="window" lastClr="FFFFFF"/>
                    </a:solidFill>
                    <a:latin typeface="Times New Roman" pitchFamily="18" charset="0"/>
                    <a:ea typeface="+mj-ea"/>
                    <a:cs typeface="Times New Roman" pitchFamily="18" charset="0"/>
                  </a:rPr>
                  <a:t>时刻表的编制和修改在离线模式下用给定的数据在时刻表编辑器中编辑。基本数据代表一列列车在某段线路上的运行</a:t>
                </a:r>
              </a:p>
            </p:txBody>
          </p:sp>
        </p:grpSp>
        <p:sp>
          <p:nvSpPr>
            <p:cNvPr id="7" name="TextBox 6"/>
            <p:cNvSpPr txBox="1"/>
            <p:nvPr/>
          </p:nvSpPr>
          <p:spPr>
            <a:xfrm>
              <a:off x="357158" y="2181517"/>
              <a:ext cx="2000264" cy="461665"/>
            </a:xfrm>
            <a:prstGeom prst="rect">
              <a:avLst/>
            </a:prstGeom>
            <a:noFill/>
          </p:spPr>
          <p:txBody>
            <a:bodyPr wrap="square" rtlCol="0">
              <a:spAutoFit/>
            </a:bodyPr>
            <a:lstStyle/>
            <a:p>
              <a:pPr lvl="0">
                <a:defRPr/>
              </a:pPr>
              <a:r>
                <a:rPr lang="zh-CN" altLang="en-US" sz="2400" b="1" kern="0" dirty="0" smtClean="0">
                  <a:solidFill>
                    <a:srgbClr val="333399"/>
                  </a:solidFill>
                  <a:latin typeface="Times New Roman" pitchFamily="18" charset="0"/>
                  <a:ea typeface="+mj-ea"/>
                  <a:cs typeface="Times New Roman" pitchFamily="18" charset="0"/>
                </a:rPr>
                <a:t>时刻表编辑</a:t>
              </a:r>
            </a:p>
          </p:txBody>
        </p:sp>
      </p:grpSp>
      <p:grpSp>
        <p:nvGrpSpPr>
          <p:cNvPr id="10" name="组合 9"/>
          <p:cNvGrpSpPr/>
          <p:nvPr/>
        </p:nvGrpSpPr>
        <p:grpSpPr>
          <a:xfrm>
            <a:off x="4048904" y="3529012"/>
            <a:ext cx="2143140" cy="1571636"/>
            <a:chOff x="357158" y="3214686"/>
            <a:chExt cx="2143140" cy="1571636"/>
          </a:xfrm>
        </p:grpSpPr>
        <p:sp>
          <p:nvSpPr>
            <p:cNvPr id="11" name="右箭头 10"/>
            <p:cNvSpPr/>
            <p:nvPr/>
          </p:nvSpPr>
          <p:spPr>
            <a:xfrm>
              <a:off x="357158" y="3214686"/>
              <a:ext cx="2143140" cy="1571636"/>
            </a:xfrm>
            <a:prstGeom prst="rightArrow">
              <a:avLst/>
            </a:prstGeom>
            <a:solidFill>
              <a:schemeClr val="accent2">
                <a:lumMod val="20000"/>
                <a:lumOff val="8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a:p>
          </p:txBody>
        </p:sp>
        <p:sp>
          <p:nvSpPr>
            <p:cNvPr id="12" name="TextBox 11"/>
            <p:cNvSpPr txBox="1"/>
            <p:nvPr/>
          </p:nvSpPr>
          <p:spPr>
            <a:xfrm>
              <a:off x="357158" y="3571876"/>
              <a:ext cx="1785950" cy="830997"/>
            </a:xfrm>
            <a:prstGeom prst="rect">
              <a:avLst/>
            </a:prstGeom>
            <a:noFill/>
          </p:spPr>
          <p:txBody>
            <a:bodyPr wrap="square" rtlCol="0">
              <a:spAutoFit/>
            </a:bodyPr>
            <a:lstStyle/>
            <a:p>
              <a:pPr lvl="0">
                <a:defRPr/>
              </a:pPr>
              <a:r>
                <a:rPr lang="zh-CN" altLang="en-US" sz="2400" b="1" kern="0" dirty="0" smtClean="0">
                  <a:solidFill>
                    <a:srgbClr val="333399"/>
                  </a:solidFill>
                  <a:latin typeface="Times New Roman" pitchFamily="18" charset="0"/>
                  <a:ea typeface="+mj-ea"/>
                  <a:cs typeface="Times New Roman" pitchFamily="18" charset="0"/>
                </a:rPr>
                <a:t>时刻表系统处理系统</a:t>
              </a:r>
            </a:p>
          </p:txBody>
        </p:sp>
      </p:grpSp>
      <p:grpSp>
        <p:nvGrpSpPr>
          <p:cNvPr id="13" name="组合 12"/>
          <p:cNvGrpSpPr/>
          <p:nvPr/>
        </p:nvGrpSpPr>
        <p:grpSpPr>
          <a:xfrm>
            <a:off x="6977862" y="4743458"/>
            <a:ext cx="2143140" cy="1571636"/>
            <a:chOff x="357158" y="4786322"/>
            <a:chExt cx="2143140" cy="1571636"/>
          </a:xfrm>
        </p:grpSpPr>
        <p:sp>
          <p:nvSpPr>
            <p:cNvPr id="14" name="右箭头 13"/>
            <p:cNvSpPr/>
            <p:nvPr/>
          </p:nvSpPr>
          <p:spPr>
            <a:xfrm>
              <a:off x="357158" y="4786322"/>
              <a:ext cx="2143140" cy="1571636"/>
            </a:xfrm>
            <a:prstGeom prst="rightArrow">
              <a:avLst/>
            </a:prstGeom>
            <a:solidFill>
              <a:schemeClr val="accent2">
                <a:lumMod val="20000"/>
                <a:lumOff val="8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a:p>
          </p:txBody>
        </p:sp>
        <p:sp>
          <p:nvSpPr>
            <p:cNvPr id="15" name="TextBox 14"/>
            <p:cNvSpPr txBox="1"/>
            <p:nvPr/>
          </p:nvSpPr>
          <p:spPr>
            <a:xfrm>
              <a:off x="357158" y="5324789"/>
              <a:ext cx="1857388" cy="461665"/>
            </a:xfrm>
            <a:prstGeom prst="rect">
              <a:avLst/>
            </a:prstGeom>
            <a:noFill/>
          </p:spPr>
          <p:txBody>
            <a:bodyPr wrap="square" rtlCol="0">
              <a:spAutoFit/>
            </a:bodyPr>
            <a:lstStyle/>
            <a:p>
              <a:pPr lvl="0">
                <a:defRPr/>
              </a:pPr>
              <a:r>
                <a:rPr lang="zh-CN" altLang="en-US" sz="2400" b="1" kern="0" dirty="0" smtClean="0">
                  <a:solidFill>
                    <a:srgbClr val="333399"/>
                  </a:solidFill>
                  <a:latin typeface="Times New Roman" pitchFamily="18" charset="0"/>
                  <a:ea typeface="+mj-ea"/>
                  <a:cs typeface="Times New Roman" pitchFamily="18" charset="0"/>
                </a:rPr>
                <a:t>时刻表比较</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8"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0-#ppt_w/2"/>
                                          </p:val>
                                        </p:tav>
                                        <p:tav tm="100000">
                                          <p:val>
                                            <p:strVal val="#ppt_x"/>
                                          </p:val>
                                        </p:tav>
                                      </p:tavLst>
                                    </p:anim>
                                    <p:anim calcmode="lin" valueType="num">
                                      <p:cBhvr additive="base">
                                        <p:cTn id="18"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4165823"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四、</a:t>
            </a:r>
            <a:r>
              <a:rPr lang="en-US" altLang="zh-CN" sz="2800" b="1" dirty="0" smtClean="0">
                <a:solidFill>
                  <a:srgbClr val="0070C0"/>
                </a:solidFill>
                <a:latin typeface="微软雅黑" pitchFamily="34" charset="-122"/>
                <a:ea typeface="微软雅黑" pitchFamily="34" charset="-122"/>
                <a:sym typeface="Arial" pitchFamily="34" charset="0"/>
              </a:rPr>
              <a:t>ATS</a:t>
            </a:r>
            <a:r>
              <a:rPr lang="zh-CN" altLang="en-US" sz="2800" b="1" dirty="0" smtClean="0">
                <a:solidFill>
                  <a:srgbClr val="0070C0"/>
                </a:solidFill>
                <a:latin typeface="微软雅黑" pitchFamily="34" charset="-122"/>
                <a:ea typeface="微软雅黑" pitchFamily="34" charset="-122"/>
                <a:sym typeface="Arial" pitchFamily="34" charset="0"/>
              </a:rPr>
              <a:t>系统的基本原理</a:t>
            </a:r>
          </a:p>
        </p:txBody>
      </p:sp>
      <p:sp>
        <p:nvSpPr>
          <p:cNvPr id="3" name="TextBox 2"/>
          <p:cNvSpPr txBox="1"/>
          <p:nvPr/>
        </p:nvSpPr>
        <p:spPr>
          <a:xfrm>
            <a:off x="405566" y="1138521"/>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3</a:t>
            </a:r>
            <a:r>
              <a:rPr lang="zh-CN" altLang="en-US" sz="2400" b="1" dirty="0" smtClean="0">
                <a:solidFill>
                  <a:srgbClr val="333399"/>
                </a:solidFill>
                <a:latin typeface="Times New Roman" pitchFamily="18" charset="0"/>
                <a:ea typeface="+mj-ea"/>
                <a:cs typeface="Times New Roman" pitchFamily="18" charset="0"/>
              </a:rPr>
              <a:t>）时刻表系统</a:t>
            </a:r>
          </a:p>
        </p:txBody>
      </p:sp>
      <p:pic>
        <p:nvPicPr>
          <p:cNvPr id="4" name="Picture 2" descr="d:\360浏览器\360\360se\360se6\User Data\temp\20110724151003-966558796.jpg"/>
          <p:cNvPicPr>
            <a:picLocks noChangeAspect="1" noChangeArrowheads="1"/>
          </p:cNvPicPr>
          <p:nvPr/>
        </p:nvPicPr>
        <p:blipFill>
          <a:blip r:embed="rId2"/>
          <a:srcRect/>
          <a:stretch>
            <a:fillRect/>
          </a:stretch>
        </p:blipFill>
        <p:spPr bwMode="auto">
          <a:xfrm>
            <a:off x="548442" y="1671624"/>
            <a:ext cx="7718048" cy="4714908"/>
          </a:xfrm>
          <a:prstGeom prst="rect">
            <a:avLst/>
          </a:prstGeom>
          <a:noFill/>
        </p:spPr>
      </p:pic>
      <p:sp>
        <p:nvSpPr>
          <p:cNvPr id="5" name="TextBox 4"/>
          <p:cNvSpPr txBox="1"/>
          <p:nvPr/>
        </p:nvSpPr>
        <p:spPr>
          <a:xfrm>
            <a:off x="8478060" y="2528880"/>
            <a:ext cx="3286148" cy="2930739"/>
          </a:xfrm>
          <a:prstGeom prst="rect">
            <a:avLst/>
          </a:prstGeom>
          <a:noFill/>
        </p:spPr>
        <p:txBody>
          <a:bodyPr wrap="square" rtlCol="0">
            <a:spAutoFit/>
          </a:bodyPr>
          <a:lstStyle/>
          <a:p>
            <a:pPr>
              <a:lnSpc>
                <a:spcPct val="200000"/>
              </a:lnSpc>
            </a:pPr>
            <a:r>
              <a:rPr lang="zh-CN" altLang="en-US" sz="2400" b="1" dirty="0" smtClean="0">
                <a:solidFill>
                  <a:srgbClr val="333399"/>
                </a:solidFill>
                <a:latin typeface="Times New Roman" pitchFamily="18" charset="0"/>
                <a:ea typeface="+mj-ea"/>
                <a:cs typeface="Times New Roman" pitchFamily="18" charset="0"/>
              </a:rPr>
              <a:t>基本数据包括：站间旅行时间、车站与折返线之间的旅行时间、在折返线上的停留时间。</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4165823"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四、</a:t>
            </a:r>
            <a:r>
              <a:rPr lang="en-US" altLang="zh-CN" sz="2800" b="1" dirty="0" smtClean="0">
                <a:solidFill>
                  <a:srgbClr val="0070C0"/>
                </a:solidFill>
                <a:latin typeface="微软雅黑" pitchFamily="34" charset="-122"/>
                <a:ea typeface="微软雅黑" pitchFamily="34" charset="-122"/>
                <a:sym typeface="Arial" pitchFamily="34" charset="0"/>
              </a:rPr>
              <a:t>ATS</a:t>
            </a:r>
            <a:r>
              <a:rPr lang="zh-CN" altLang="en-US" sz="2800" b="1" dirty="0" smtClean="0">
                <a:solidFill>
                  <a:srgbClr val="0070C0"/>
                </a:solidFill>
                <a:latin typeface="微软雅黑" pitchFamily="34" charset="-122"/>
                <a:ea typeface="微软雅黑" pitchFamily="34" charset="-122"/>
                <a:sym typeface="Arial" pitchFamily="34" charset="0"/>
              </a:rPr>
              <a:t>系统的基本原理</a:t>
            </a:r>
          </a:p>
        </p:txBody>
      </p:sp>
      <p:sp>
        <p:nvSpPr>
          <p:cNvPr id="3" name="TextBox 2"/>
          <p:cNvSpPr txBox="1"/>
          <p:nvPr/>
        </p:nvSpPr>
        <p:spPr>
          <a:xfrm>
            <a:off x="405566" y="1242996"/>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3</a:t>
            </a:r>
            <a:r>
              <a:rPr lang="zh-CN" altLang="en-US" sz="2400" b="1" dirty="0" smtClean="0">
                <a:solidFill>
                  <a:srgbClr val="333399"/>
                </a:solidFill>
                <a:latin typeface="Times New Roman" pitchFamily="18" charset="0"/>
                <a:ea typeface="+mj-ea"/>
                <a:cs typeface="Times New Roman" pitchFamily="18" charset="0"/>
              </a:rPr>
              <a:t>）时刻表系统</a:t>
            </a:r>
          </a:p>
        </p:txBody>
      </p:sp>
      <p:pic>
        <p:nvPicPr>
          <p:cNvPr id="4" name="Picture 2" descr="d:\360浏览器\360\360se\360se6\User Data\temp\nanjing43.jpg">
            <a:hlinkClick r:id="rId2" action="ppaction://hlinkfile"/>
          </p:cNvPr>
          <p:cNvPicPr>
            <a:picLocks noChangeAspect="1" noChangeArrowheads="1"/>
          </p:cNvPicPr>
          <p:nvPr/>
        </p:nvPicPr>
        <p:blipFill>
          <a:blip r:embed="rId3"/>
          <a:srcRect/>
          <a:stretch>
            <a:fillRect/>
          </a:stretch>
        </p:blipFill>
        <p:spPr bwMode="auto">
          <a:xfrm>
            <a:off x="477004" y="1814499"/>
            <a:ext cx="4857784" cy="4845487"/>
          </a:xfrm>
          <a:prstGeom prst="rect">
            <a:avLst/>
          </a:prstGeom>
          <a:noFill/>
        </p:spPr>
      </p:pic>
      <p:pic>
        <p:nvPicPr>
          <p:cNvPr id="5" name="Picture 4" descr="d:\360浏览器\360\360se\360se6\User Data\temp\3061928_b.jpg"/>
          <p:cNvPicPr>
            <a:picLocks noChangeAspect="1" noChangeArrowheads="1"/>
          </p:cNvPicPr>
          <p:nvPr/>
        </p:nvPicPr>
        <p:blipFill>
          <a:blip r:embed="rId4"/>
          <a:srcRect/>
          <a:stretch>
            <a:fillRect/>
          </a:stretch>
        </p:blipFill>
        <p:spPr bwMode="auto">
          <a:xfrm>
            <a:off x="5477664" y="1814500"/>
            <a:ext cx="5151602" cy="485778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4165823"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四、</a:t>
            </a:r>
            <a:r>
              <a:rPr lang="en-US" altLang="zh-CN" sz="2800" b="1" dirty="0" smtClean="0">
                <a:solidFill>
                  <a:srgbClr val="0070C0"/>
                </a:solidFill>
                <a:latin typeface="微软雅黑" pitchFamily="34" charset="-122"/>
                <a:ea typeface="微软雅黑" pitchFamily="34" charset="-122"/>
                <a:sym typeface="Arial" pitchFamily="34" charset="0"/>
              </a:rPr>
              <a:t>ATS</a:t>
            </a:r>
            <a:r>
              <a:rPr lang="zh-CN" altLang="en-US" sz="2800" b="1" dirty="0" smtClean="0">
                <a:solidFill>
                  <a:srgbClr val="0070C0"/>
                </a:solidFill>
                <a:latin typeface="微软雅黑" pitchFamily="34" charset="-122"/>
                <a:ea typeface="微软雅黑" pitchFamily="34" charset="-122"/>
                <a:sym typeface="Arial" pitchFamily="34" charset="0"/>
              </a:rPr>
              <a:t>系统的基本原理</a:t>
            </a:r>
          </a:p>
        </p:txBody>
      </p:sp>
      <p:sp>
        <p:nvSpPr>
          <p:cNvPr id="3" name="TextBox 2"/>
          <p:cNvSpPr txBox="1"/>
          <p:nvPr/>
        </p:nvSpPr>
        <p:spPr>
          <a:xfrm>
            <a:off x="262690" y="1171558"/>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4</a:t>
            </a:r>
            <a:r>
              <a:rPr lang="zh-CN" altLang="en-US" sz="2400" b="1" dirty="0" smtClean="0">
                <a:solidFill>
                  <a:srgbClr val="333399"/>
                </a:solidFill>
                <a:latin typeface="Times New Roman" pitchFamily="18" charset="0"/>
                <a:ea typeface="+mj-ea"/>
                <a:cs typeface="Times New Roman" pitchFamily="18" charset="0"/>
              </a:rPr>
              <a:t>）列车自动调整</a:t>
            </a:r>
          </a:p>
        </p:txBody>
      </p:sp>
      <p:sp>
        <p:nvSpPr>
          <p:cNvPr id="4" name="TextBox 3"/>
          <p:cNvSpPr txBox="1"/>
          <p:nvPr/>
        </p:nvSpPr>
        <p:spPr>
          <a:xfrm>
            <a:off x="405566" y="1814500"/>
            <a:ext cx="11215766" cy="1130246"/>
          </a:xfrm>
          <a:prstGeom prst="rect">
            <a:avLst/>
          </a:prstGeom>
          <a:noFill/>
        </p:spPr>
        <p:txBody>
          <a:bodyPr wrap="square" rtlCol="0">
            <a:spAutoFit/>
          </a:bodyPr>
          <a:lstStyle/>
          <a:p>
            <a:pPr>
              <a:lnSpc>
                <a:spcPct val="150000"/>
              </a:lnSpc>
            </a:pPr>
            <a:r>
              <a:rPr lang="zh-CN" altLang="en-US" sz="2400" b="1" dirty="0" smtClean="0">
                <a:latin typeface="Times New Roman" pitchFamily="18" charset="0"/>
                <a:ea typeface="+mj-ea"/>
                <a:cs typeface="Times New Roman" pitchFamily="18" charset="0"/>
              </a:rPr>
              <a:t>        采用自动调整方法，则可以充分发挥计算机的优势，能比较及时并全面地选出优化的调整方案，使列车运行调整措施更智能化，避免人工调整的随意性。</a:t>
            </a:r>
          </a:p>
        </p:txBody>
      </p:sp>
      <p:sp>
        <p:nvSpPr>
          <p:cNvPr id="5" name="TextBox 4"/>
          <p:cNvSpPr txBox="1"/>
          <p:nvPr/>
        </p:nvSpPr>
        <p:spPr>
          <a:xfrm>
            <a:off x="428596" y="3395963"/>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①列车运行调整所需采集的数据</a:t>
            </a:r>
          </a:p>
        </p:txBody>
      </p:sp>
      <p:grpSp>
        <p:nvGrpSpPr>
          <p:cNvPr id="6" name="组合 5"/>
          <p:cNvGrpSpPr/>
          <p:nvPr/>
        </p:nvGrpSpPr>
        <p:grpSpPr>
          <a:xfrm>
            <a:off x="1030045" y="4214818"/>
            <a:ext cx="7083909" cy="781980"/>
            <a:chOff x="1030045" y="4684520"/>
            <a:chExt cx="7083909" cy="781980"/>
          </a:xfrm>
        </p:grpSpPr>
        <p:grpSp>
          <p:nvGrpSpPr>
            <p:cNvPr id="7" name="组合 9"/>
            <p:cNvGrpSpPr/>
            <p:nvPr/>
          </p:nvGrpSpPr>
          <p:grpSpPr>
            <a:xfrm>
              <a:off x="1030045" y="4684520"/>
              <a:ext cx="1868934" cy="781980"/>
              <a:chOff x="417082" y="685"/>
              <a:chExt cx="1868934" cy="781980"/>
            </a:xfrm>
            <a:scene3d>
              <a:camera prst="orthographicFront">
                <a:rot lat="0" lon="0" rev="0"/>
              </a:camera>
              <a:lightRig rig="balanced" dir="t">
                <a:rot lat="0" lon="0" rev="8700000"/>
              </a:lightRig>
            </a:scene3d>
          </p:grpSpPr>
          <p:sp>
            <p:nvSpPr>
              <p:cNvPr id="11" name="燕尾形 10"/>
              <p:cNvSpPr/>
              <p:nvPr/>
            </p:nvSpPr>
            <p:spPr>
              <a:xfrm>
                <a:off x="417082" y="685"/>
                <a:ext cx="1868934" cy="781980"/>
              </a:xfrm>
              <a:prstGeom prst="chevron">
                <a:avLst/>
              </a:prstGeom>
              <a:solidFill>
                <a:srgbClr val="9BBB59">
                  <a:hueOff val="0"/>
                  <a:satOff val="0"/>
                  <a:lumOff val="0"/>
                  <a:alphaOff val="0"/>
                </a:srgbClr>
              </a:solidFill>
              <a:ln w="12700" cap="flat" cmpd="sng" algn="ctr">
                <a:noFill/>
                <a:prstDash val="solid"/>
              </a:ln>
              <a:effectLst>
                <a:outerShdw blurRad="44450" dist="27940" dir="5400000" algn="ctr">
                  <a:srgbClr val="000000">
                    <a:alpha val="32000"/>
                  </a:srgbClr>
                </a:outerShdw>
              </a:effectLst>
              <a:sp3d>
                <a:bevelT w="190500" h="38100"/>
              </a:sp3d>
            </p:spPr>
          </p:sp>
          <p:sp>
            <p:nvSpPr>
              <p:cNvPr id="12" name="燕尾形 4"/>
              <p:cNvSpPr/>
              <p:nvPr/>
            </p:nvSpPr>
            <p:spPr>
              <a:xfrm>
                <a:off x="808072" y="685"/>
                <a:ext cx="1086954" cy="781980"/>
              </a:xfrm>
              <a:prstGeom prst="rect">
                <a:avLst/>
              </a:prstGeom>
              <a:noFill/>
              <a:ln>
                <a:noFill/>
              </a:ln>
              <a:effectLst/>
              <a:sp3d/>
            </p:spPr>
            <p:txBody>
              <a:bodyPr spcFirstLastPara="0" vert="horz" wrap="square" lIns="30480" tIns="15240" rIns="0" bIns="15240"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Perpetua"/>
                    <a:ea typeface="宋体"/>
                    <a:cs typeface="+mn-cs"/>
                  </a:rPr>
                  <a:t>基本   数据</a:t>
                </a:r>
                <a:endParaRPr kumimoji="0" lang="zh-CN" altLang="en-US" sz="2400" b="1" i="0" u="none" strike="noStrike" kern="1200" cap="none" spc="0" normalizeH="0" baseline="0" noProof="0" dirty="0">
                  <a:ln>
                    <a:noFill/>
                  </a:ln>
                  <a:solidFill>
                    <a:sysClr val="window" lastClr="FFFFFF"/>
                  </a:solidFill>
                  <a:effectLst/>
                  <a:uLnTx/>
                  <a:uFillTx/>
                  <a:latin typeface="Perpetua"/>
                  <a:ea typeface="宋体"/>
                  <a:cs typeface="+mn-cs"/>
                </a:endParaRPr>
              </a:p>
            </p:txBody>
          </p:sp>
        </p:grpSp>
        <p:grpSp>
          <p:nvGrpSpPr>
            <p:cNvPr id="8" name="组合 10"/>
            <p:cNvGrpSpPr/>
            <p:nvPr/>
          </p:nvGrpSpPr>
          <p:grpSpPr>
            <a:xfrm>
              <a:off x="2584941" y="4750988"/>
              <a:ext cx="5529013" cy="649044"/>
              <a:chOff x="1971978" y="67153"/>
              <a:chExt cx="5529013" cy="649044"/>
            </a:xfrm>
            <a:scene3d>
              <a:camera prst="orthographicFront">
                <a:rot lat="0" lon="0" rev="0"/>
              </a:camera>
              <a:lightRig rig="contrasting" dir="t">
                <a:rot lat="0" lon="0" rev="7800000"/>
              </a:lightRig>
            </a:scene3d>
          </p:grpSpPr>
          <p:sp>
            <p:nvSpPr>
              <p:cNvPr id="9" name="燕尾形 8"/>
              <p:cNvSpPr/>
              <p:nvPr/>
            </p:nvSpPr>
            <p:spPr>
              <a:xfrm>
                <a:off x="1971978" y="67153"/>
                <a:ext cx="5529013" cy="649044"/>
              </a:xfrm>
              <a:prstGeom prst="chevron">
                <a:avLst/>
              </a:prstGeom>
              <a:solidFill>
                <a:srgbClr val="9BBB59">
                  <a:tint val="40000"/>
                  <a:alpha val="90000"/>
                  <a:hueOff val="0"/>
                  <a:satOff val="0"/>
                  <a:lumOff val="0"/>
                  <a:alphaOff val="0"/>
                </a:srgbClr>
              </a:solidFill>
              <a:ln w="12700" cap="flat" cmpd="sng" algn="ctr">
                <a:noFill/>
                <a:prstDash val="solid"/>
              </a:ln>
              <a:effectLst/>
              <a:sp3d>
                <a:bevelT w="139700" h="139700"/>
              </a:sp3d>
            </p:spPr>
          </p:sp>
          <p:sp>
            <p:nvSpPr>
              <p:cNvPr id="10" name="燕尾形 6"/>
              <p:cNvSpPr/>
              <p:nvPr/>
            </p:nvSpPr>
            <p:spPr>
              <a:xfrm>
                <a:off x="2296500" y="67153"/>
                <a:ext cx="4879969" cy="649044"/>
              </a:xfrm>
              <a:prstGeom prst="rect">
                <a:avLst/>
              </a:prstGeom>
              <a:noFill/>
              <a:ln>
                <a:noFill/>
              </a:ln>
              <a:effectLst/>
              <a:sp3d/>
            </p:spPr>
            <p:txBody>
              <a:bodyPr spcFirstLastPara="0" vert="horz" wrap="square" lIns="30480" tIns="15240" rIns="0" bIns="15240" numCol="1" spcCol="1270" anchor="ctr" anchorCtr="0">
                <a:noAutofit/>
              </a:bodyPr>
              <a:lstStyle/>
              <a:p>
                <a:pPr marL="0" marR="0" lvl="0" indent="0" algn="just" defTabSz="106680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rgbClr val="333399"/>
                    </a:solidFill>
                    <a:effectLst/>
                    <a:uLnTx/>
                    <a:uFillTx/>
                    <a:latin typeface="Perpetua"/>
                    <a:ea typeface="宋体"/>
                    <a:cs typeface="+mn-cs"/>
                  </a:rPr>
                  <a:t>车站的顺序和种类，站间旅行时间，停站时间等</a:t>
                </a:r>
                <a:endParaRPr kumimoji="0" lang="zh-CN" altLang="en-US" sz="2400" b="1" i="0" u="none" strike="noStrike" kern="1200" cap="none" spc="0" normalizeH="0" baseline="0" noProof="0" dirty="0">
                  <a:ln>
                    <a:noFill/>
                  </a:ln>
                  <a:solidFill>
                    <a:srgbClr val="333399"/>
                  </a:solidFill>
                  <a:effectLst/>
                  <a:uLnTx/>
                  <a:uFillTx/>
                  <a:latin typeface="Perpetua"/>
                  <a:ea typeface="宋体"/>
                  <a:cs typeface="+mn-cs"/>
                </a:endParaRPr>
              </a:p>
            </p:txBody>
          </p:sp>
        </p:grpSp>
      </p:grpSp>
      <p:grpSp>
        <p:nvGrpSpPr>
          <p:cNvPr id="13" name="组合 12"/>
          <p:cNvGrpSpPr/>
          <p:nvPr/>
        </p:nvGrpSpPr>
        <p:grpSpPr>
          <a:xfrm>
            <a:off x="3334524" y="5529276"/>
            <a:ext cx="7083909" cy="781980"/>
            <a:chOff x="1030045" y="5575978"/>
            <a:chExt cx="7083909" cy="781980"/>
          </a:xfrm>
        </p:grpSpPr>
        <p:grpSp>
          <p:nvGrpSpPr>
            <p:cNvPr id="14" name="组合 11"/>
            <p:cNvGrpSpPr/>
            <p:nvPr/>
          </p:nvGrpSpPr>
          <p:grpSpPr>
            <a:xfrm>
              <a:off x="1030045" y="5575978"/>
              <a:ext cx="1868934" cy="781980"/>
              <a:chOff x="417082" y="892143"/>
              <a:chExt cx="1868934" cy="781980"/>
            </a:xfrm>
            <a:scene3d>
              <a:camera prst="orthographicFront">
                <a:rot lat="0" lon="0" rev="0"/>
              </a:camera>
              <a:lightRig rig="balanced" dir="t">
                <a:rot lat="0" lon="0" rev="8700000"/>
              </a:lightRig>
            </a:scene3d>
          </p:grpSpPr>
          <p:sp>
            <p:nvSpPr>
              <p:cNvPr id="18" name="燕尾形 17"/>
              <p:cNvSpPr/>
              <p:nvPr/>
            </p:nvSpPr>
            <p:spPr>
              <a:xfrm>
                <a:off x="417082" y="892143"/>
                <a:ext cx="1868934" cy="781980"/>
              </a:xfrm>
              <a:prstGeom prst="chevron">
                <a:avLst/>
              </a:prstGeom>
              <a:solidFill>
                <a:srgbClr val="9BBB59">
                  <a:hueOff val="11250264"/>
                  <a:satOff val="-16880"/>
                  <a:lumOff val="-2745"/>
                  <a:alphaOff val="0"/>
                </a:srgbClr>
              </a:solidFill>
              <a:ln w="12700" cap="flat" cmpd="sng" algn="ctr">
                <a:noFill/>
                <a:prstDash val="solid"/>
              </a:ln>
              <a:effectLst>
                <a:outerShdw blurRad="44450" dist="27940" dir="5400000" algn="ctr">
                  <a:srgbClr val="000000">
                    <a:alpha val="32000"/>
                  </a:srgbClr>
                </a:outerShdw>
              </a:effectLst>
              <a:sp3d>
                <a:bevelT w="190500" h="38100"/>
              </a:sp3d>
            </p:spPr>
          </p:sp>
          <p:sp>
            <p:nvSpPr>
              <p:cNvPr id="19" name="燕尾形 8"/>
              <p:cNvSpPr/>
              <p:nvPr/>
            </p:nvSpPr>
            <p:spPr>
              <a:xfrm>
                <a:off x="808072" y="892143"/>
                <a:ext cx="1086954" cy="781980"/>
              </a:xfrm>
              <a:prstGeom prst="rect">
                <a:avLst/>
              </a:prstGeom>
              <a:noFill/>
              <a:ln>
                <a:noFill/>
              </a:ln>
              <a:effectLst/>
              <a:sp3d/>
            </p:spPr>
            <p:txBody>
              <a:bodyPr spcFirstLastPara="0" vert="horz" wrap="square" lIns="30480" tIns="15240" rIns="0" bIns="15240"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Perpetua"/>
                    <a:ea typeface="宋体"/>
                    <a:cs typeface="+mn-cs"/>
                  </a:rPr>
                  <a:t>实时   数据</a:t>
                </a:r>
                <a:endParaRPr kumimoji="0" lang="zh-CN" altLang="en-US" sz="2400" b="1" i="0" u="none" strike="noStrike" kern="1200" cap="none" spc="0" normalizeH="0" baseline="0" noProof="0" dirty="0">
                  <a:ln>
                    <a:noFill/>
                  </a:ln>
                  <a:solidFill>
                    <a:sysClr val="window" lastClr="FFFFFF"/>
                  </a:solidFill>
                  <a:effectLst/>
                  <a:uLnTx/>
                  <a:uFillTx/>
                  <a:latin typeface="Perpetua"/>
                  <a:ea typeface="宋体"/>
                  <a:cs typeface="+mn-cs"/>
                </a:endParaRPr>
              </a:p>
            </p:txBody>
          </p:sp>
        </p:grpSp>
        <p:grpSp>
          <p:nvGrpSpPr>
            <p:cNvPr id="15" name="组合 12"/>
            <p:cNvGrpSpPr/>
            <p:nvPr/>
          </p:nvGrpSpPr>
          <p:grpSpPr>
            <a:xfrm>
              <a:off x="2584941" y="5642447"/>
              <a:ext cx="5529013" cy="649044"/>
              <a:chOff x="1971978" y="958612"/>
              <a:chExt cx="5529013" cy="649044"/>
            </a:xfrm>
            <a:scene3d>
              <a:camera prst="orthographicFront">
                <a:rot lat="0" lon="0" rev="0"/>
              </a:camera>
              <a:lightRig rig="contrasting" dir="t">
                <a:rot lat="0" lon="0" rev="7800000"/>
              </a:lightRig>
            </a:scene3d>
          </p:grpSpPr>
          <p:sp>
            <p:nvSpPr>
              <p:cNvPr id="16" name="燕尾形 15"/>
              <p:cNvSpPr/>
              <p:nvPr/>
            </p:nvSpPr>
            <p:spPr>
              <a:xfrm>
                <a:off x="1971978" y="958612"/>
                <a:ext cx="5529013" cy="649044"/>
              </a:xfrm>
              <a:prstGeom prst="chevron">
                <a:avLst/>
              </a:prstGeom>
              <a:solidFill>
                <a:srgbClr val="9BBB59">
                  <a:tint val="40000"/>
                  <a:alpha val="90000"/>
                  <a:hueOff val="10716850"/>
                  <a:satOff val="-13793"/>
                  <a:lumOff val="-1075"/>
                  <a:alphaOff val="0"/>
                </a:srgbClr>
              </a:solidFill>
              <a:ln w="12700" cap="flat" cmpd="sng" algn="ctr">
                <a:noFill/>
                <a:prstDash val="solid"/>
              </a:ln>
              <a:effectLst/>
              <a:sp3d>
                <a:bevelT w="139700" h="139700"/>
              </a:sp3d>
            </p:spPr>
          </p:sp>
          <p:sp>
            <p:nvSpPr>
              <p:cNvPr id="17" name="燕尾形 10"/>
              <p:cNvSpPr/>
              <p:nvPr/>
            </p:nvSpPr>
            <p:spPr>
              <a:xfrm>
                <a:off x="2296500" y="958612"/>
                <a:ext cx="4879969" cy="649044"/>
              </a:xfrm>
              <a:prstGeom prst="rect">
                <a:avLst/>
              </a:prstGeom>
              <a:noFill/>
              <a:ln>
                <a:noFill/>
              </a:ln>
              <a:effectLst/>
              <a:sp3d/>
            </p:spPr>
            <p:txBody>
              <a:bodyPr spcFirstLastPara="0" vert="horz" wrap="square" lIns="30480" tIns="15240" rIns="0" bIns="15240" numCol="1" spcCol="1270" anchor="ctr" anchorCtr="0">
                <a:noAutofit/>
              </a:bodyPr>
              <a:lstStyle/>
              <a:p>
                <a:pPr marL="0" marR="0" lvl="0" indent="0" algn="just" defTabSz="106680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rgbClr val="333399"/>
                    </a:solidFill>
                    <a:effectLst/>
                    <a:uLnTx/>
                    <a:uFillTx/>
                    <a:latin typeface="Perpetua"/>
                    <a:ea typeface="宋体"/>
                    <a:cs typeface="+mn-cs"/>
                  </a:rPr>
                  <a:t>调度员指令、列车实际运行速度等</a:t>
                </a:r>
                <a:endParaRPr kumimoji="0" lang="zh-CN" altLang="en-US" sz="2400" b="1" i="0" u="none" strike="noStrike" kern="1200" cap="none" spc="0" normalizeH="0" baseline="0" noProof="0" dirty="0">
                  <a:ln>
                    <a:noFill/>
                  </a:ln>
                  <a:solidFill>
                    <a:srgbClr val="333399"/>
                  </a:solidFill>
                  <a:effectLst/>
                  <a:uLnTx/>
                  <a:uFillTx/>
                  <a:latin typeface="Perpetua"/>
                  <a:ea typeface="宋体"/>
                  <a:cs typeface="+mn-cs"/>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4165823"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四、</a:t>
            </a:r>
            <a:r>
              <a:rPr lang="en-US" altLang="zh-CN" sz="2800" b="1" dirty="0" smtClean="0">
                <a:solidFill>
                  <a:srgbClr val="0070C0"/>
                </a:solidFill>
                <a:latin typeface="微软雅黑" pitchFamily="34" charset="-122"/>
                <a:ea typeface="微软雅黑" pitchFamily="34" charset="-122"/>
                <a:sym typeface="Arial" pitchFamily="34" charset="0"/>
              </a:rPr>
              <a:t>ATS</a:t>
            </a:r>
            <a:r>
              <a:rPr lang="zh-CN" altLang="en-US" sz="2800" b="1" dirty="0" smtClean="0">
                <a:solidFill>
                  <a:srgbClr val="0070C0"/>
                </a:solidFill>
                <a:latin typeface="微软雅黑" pitchFamily="34" charset="-122"/>
                <a:ea typeface="微软雅黑" pitchFamily="34" charset="-122"/>
                <a:sym typeface="Arial" pitchFamily="34" charset="0"/>
              </a:rPr>
              <a:t>系统的基本原理</a:t>
            </a:r>
          </a:p>
        </p:txBody>
      </p:sp>
      <p:sp>
        <p:nvSpPr>
          <p:cNvPr id="3" name="TextBox 2"/>
          <p:cNvSpPr txBox="1"/>
          <p:nvPr/>
        </p:nvSpPr>
        <p:spPr>
          <a:xfrm>
            <a:off x="262690" y="1281397"/>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4</a:t>
            </a:r>
            <a:r>
              <a:rPr lang="zh-CN" altLang="en-US" sz="2400" b="1" dirty="0" smtClean="0">
                <a:solidFill>
                  <a:srgbClr val="333399"/>
                </a:solidFill>
                <a:latin typeface="Times New Roman" pitchFamily="18" charset="0"/>
                <a:ea typeface="+mj-ea"/>
                <a:cs typeface="Times New Roman" pitchFamily="18" charset="0"/>
              </a:rPr>
              <a:t>）列车自动调整</a:t>
            </a:r>
          </a:p>
        </p:txBody>
      </p:sp>
      <p:grpSp>
        <p:nvGrpSpPr>
          <p:cNvPr id="4" name="组合 12"/>
          <p:cNvGrpSpPr/>
          <p:nvPr/>
        </p:nvGrpSpPr>
        <p:grpSpPr>
          <a:xfrm>
            <a:off x="2405830" y="2814632"/>
            <a:ext cx="2214578" cy="714380"/>
            <a:chOff x="1071538" y="4643446"/>
            <a:chExt cx="2214578" cy="714380"/>
          </a:xfrm>
          <a:scene3d>
            <a:camera prst="orthographicFront">
              <a:rot lat="0" lon="0" rev="0"/>
            </a:camera>
            <a:lightRig rig="soft" dir="t">
              <a:rot lat="0" lon="0" rev="0"/>
            </a:lightRig>
          </a:scene3d>
        </p:grpSpPr>
        <p:sp>
          <p:nvSpPr>
            <p:cNvPr id="5" name="燕尾形 4"/>
            <p:cNvSpPr/>
            <p:nvPr/>
          </p:nvSpPr>
          <p:spPr>
            <a:xfrm>
              <a:off x="1071538" y="4643446"/>
              <a:ext cx="2214578" cy="714380"/>
            </a:xfrm>
            <a:prstGeom prst="chevron">
              <a:avLst/>
            </a:prstGeom>
            <a:solidFill>
              <a:srgbClr val="00B0F0"/>
            </a:solidFill>
            <a:ln w="12700" cap="flat" cmpd="sng" algn="ctr">
              <a:noFill/>
              <a:prstDash val="solid"/>
            </a:ln>
            <a:effectLst>
              <a:outerShdw blurRad="107950" dist="12700" dir="5400000" algn="ctr">
                <a:srgbClr val="000000"/>
              </a:outerShdw>
            </a:effectLst>
            <a:sp3d contourW="44450" prstMaterial="matte">
              <a:bevelT w="63500" h="63500" prst="artDeco"/>
              <a:contourClr>
                <a:srgbClr val="FFFFFF"/>
              </a:contour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mj-ea"/>
                <a:ea typeface="+mj-ea"/>
                <a:cs typeface="+mn-cs"/>
              </a:endParaRPr>
            </a:p>
          </p:txBody>
        </p:sp>
        <p:sp>
          <p:nvSpPr>
            <p:cNvPr id="6" name="TextBox 5"/>
            <p:cNvSpPr txBox="1"/>
            <p:nvPr/>
          </p:nvSpPr>
          <p:spPr>
            <a:xfrm>
              <a:off x="1428728" y="4786322"/>
              <a:ext cx="1422184" cy="461665"/>
            </a:xfrm>
            <a:prstGeom prst="rect">
              <a:avLst/>
            </a:prstGeom>
            <a:noFill/>
            <a:ln>
              <a:noFill/>
            </a:ln>
            <a:effectLst>
              <a:outerShdw blurRad="107950" dist="12700" dir="5400000" algn="ctr">
                <a:srgbClr val="000000"/>
              </a:outerShdw>
            </a:effectLst>
            <a:sp3d contourW="44450" prstMaterial="matte">
              <a:bevelT w="63500" h="63500" prst="artDeco"/>
              <a:contourClr>
                <a:srgbClr val="FFFFFF"/>
              </a:contourClr>
            </a:sp3d>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mj-ea"/>
                  <a:ea typeface="+mj-ea"/>
                </a:rPr>
                <a:t>自动调整</a:t>
              </a:r>
              <a:endParaRPr kumimoji="0" lang="zh-CN" altLang="en-US" sz="2400" b="1" i="0" u="none" strike="noStrike" kern="0" cap="none" spc="0" normalizeH="0" baseline="0" noProof="0" dirty="0">
                <a:ln>
                  <a:noFill/>
                </a:ln>
                <a:solidFill>
                  <a:sysClr val="window" lastClr="FFFFFF"/>
                </a:solidFill>
                <a:effectLst/>
                <a:uLnTx/>
                <a:uFillTx/>
                <a:latin typeface="+mj-ea"/>
                <a:ea typeface="+mj-ea"/>
              </a:endParaRPr>
            </a:p>
          </p:txBody>
        </p:sp>
      </p:grpSp>
      <p:grpSp>
        <p:nvGrpSpPr>
          <p:cNvPr id="7" name="组合 12"/>
          <p:cNvGrpSpPr/>
          <p:nvPr/>
        </p:nvGrpSpPr>
        <p:grpSpPr>
          <a:xfrm>
            <a:off x="5691978" y="2814632"/>
            <a:ext cx="2143140" cy="714380"/>
            <a:chOff x="1071538" y="4643446"/>
            <a:chExt cx="2143140" cy="714380"/>
          </a:xfrm>
          <a:scene3d>
            <a:camera prst="orthographicFront">
              <a:rot lat="0" lon="0" rev="0"/>
            </a:camera>
            <a:lightRig rig="soft" dir="t">
              <a:rot lat="0" lon="0" rev="0"/>
            </a:lightRig>
          </a:scene3d>
        </p:grpSpPr>
        <p:sp>
          <p:nvSpPr>
            <p:cNvPr id="8" name="燕尾形 7"/>
            <p:cNvSpPr/>
            <p:nvPr/>
          </p:nvSpPr>
          <p:spPr>
            <a:xfrm>
              <a:off x="1071538" y="4643446"/>
              <a:ext cx="2143140" cy="714380"/>
            </a:xfrm>
            <a:prstGeom prst="chevron">
              <a:avLst/>
            </a:prstGeom>
            <a:solidFill>
              <a:srgbClr val="F40CF4"/>
            </a:solidFill>
            <a:ln w="12700" cap="flat" cmpd="sng" algn="ctr">
              <a:noFill/>
              <a:prstDash val="solid"/>
            </a:ln>
            <a:effectLst>
              <a:outerShdw blurRad="107950" dist="12700" dir="5400000" algn="ctr">
                <a:srgbClr val="000000"/>
              </a:outerShdw>
            </a:effectLst>
            <a:sp3d contourW="44450" prstMaterial="matte">
              <a:bevelT w="63500" h="63500" prst="artDeco"/>
              <a:contourClr>
                <a:srgbClr val="FFFFFF"/>
              </a:contour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mj-ea"/>
                <a:ea typeface="+mj-ea"/>
                <a:cs typeface="+mn-cs"/>
              </a:endParaRPr>
            </a:p>
          </p:txBody>
        </p:sp>
        <p:sp>
          <p:nvSpPr>
            <p:cNvPr id="9" name="TextBox 8"/>
            <p:cNvSpPr txBox="1"/>
            <p:nvPr/>
          </p:nvSpPr>
          <p:spPr>
            <a:xfrm>
              <a:off x="1428728" y="4786322"/>
              <a:ext cx="1422184" cy="461665"/>
            </a:xfrm>
            <a:prstGeom prst="rect">
              <a:avLst/>
            </a:prstGeom>
            <a:noFill/>
            <a:ln>
              <a:noFill/>
            </a:ln>
            <a:effectLst>
              <a:outerShdw blurRad="107950" dist="12700" dir="5400000" algn="ctr">
                <a:srgbClr val="000000"/>
              </a:outerShdw>
            </a:effectLst>
            <a:sp3d contourW="44450" prstMaterial="matte">
              <a:bevelT w="63500" h="63500" prst="artDeco"/>
              <a:contourClr>
                <a:srgbClr val="FFFFFF"/>
              </a:contourClr>
            </a:sp3d>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mj-ea"/>
                  <a:ea typeface="+mj-ea"/>
                </a:rPr>
                <a:t>人工调整</a:t>
              </a:r>
              <a:endParaRPr kumimoji="0" lang="zh-CN" altLang="en-US" sz="2400" b="1" i="0" u="none" strike="noStrike" kern="0" cap="none" spc="0" normalizeH="0" baseline="0" noProof="0" dirty="0">
                <a:ln>
                  <a:noFill/>
                </a:ln>
                <a:solidFill>
                  <a:sysClr val="window" lastClr="FFFFFF"/>
                </a:solidFill>
                <a:effectLst/>
                <a:uLnTx/>
                <a:uFillTx/>
                <a:latin typeface="+mj-ea"/>
                <a:ea typeface="+mj-ea"/>
              </a:endParaRPr>
            </a:p>
          </p:txBody>
        </p:sp>
      </p:grpSp>
      <p:pic>
        <p:nvPicPr>
          <p:cNvPr id="10" name="Picture 2" descr="d:\360浏览器\360\360se\360se6\User Data\temp\11671005_653736.jpg">
            <a:hlinkClick r:id="rId2" action="ppaction://hlinkfile"/>
          </p:cNvPr>
          <p:cNvPicPr>
            <a:picLocks noChangeAspect="1" noChangeArrowheads="1"/>
          </p:cNvPicPr>
          <p:nvPr/>
        </p:nvPicPr>
        <p:blipFill>
          <a:blip r:embed="rId3"/>
          <a:srcRect/>
          <a:stretch>
            <a:fillRect/>
          </a:stretch>
        </p:blipFill>
        <p:spPr bwMode="auto">
          <a:xfrm>
            <a:off x="1119946" y="3814764"/>
            <a:ext cx="9904782" cy="3214710"/>
          </a:xfrm>
          <a:prstGeom prst="rect">
            <a:avLst/>
          </a:prstGeom>
          <a:noFill/>
        </p:spPr>
      </p:pic>
      <p:sp>
        <p:nvSpPr>
          <p:cNvPr id="11" name="TextBox 10"/>
          <p:cNvSpPr txBox="1"/>
          <p:nvPr/>
        </p:nvSpPr>
        <p:spPr>
          <a:xfrm>
            <a:off x="977070" y="2028814"/>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②列车运行调整的系统模式</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8"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0-#ppt_w/2"/>
                                          </p:val>
                                        </p:tav>
                                        <p:tav tm="100000">
                                          <p:val>
                                            <p:strVal val="#ppt_x"/>
                                          </p:val>
                                        </p:tav>
                                      </p:tavLst>
                                    </p:anim>
                                    <p:anim calcmode="lin" valueType="num">
                                      <p:cBhvr additive="base">
                                        <p:cTn id="1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048508" y="314302"/>
            <a:ext cx="3095017"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一、</a:t>
            </a:r>
            <a:r>
              <a:rPr lang="en-US" altLang="zh-CN" sz="2800" b="1" dirty="0" smtClean="0">
                <a:solidFill>
                  <a:srgbClr val="0070C0"/>
                </a:solidFill>
                <a:latin typeface="微软雅黑" pitchFamily="34" charset="-122"/>
                <a:ea typeface="微软雅黑" pitchFamily="34" charset="-122"/>
                <a:sym typeface="Arial" pitchFamily="34" charset="0"/>
              </a:rPr>
              <a:t>ATS</a:t>
            </a:r>
            <a:r>
              <a:rPr lang="zh-CN" altLang="en-US" sz="2800" b="1" dirty="0" smtClean="0">
                <a:solidFill>
                  <a:srgbClr val="0070C0"/>
                </a:solidFill>
                <a:latin typeface="微软雅黑" pitchFamily="34" charset="-122"/>
                <a:ea typeface="微软雅黑" pitchFamily="34" charset="-122"/>
                <a:sym typeface="Arial" pitchFamily="34" charset="0"/>
              </a:rPr>
              <a:t>系统概述</a:t>
            </a:r>
          </a:p>
        </p:txBody>
      </p:sp>
      <p:pic>
        <p:nvPicPr>
          <p:cNvPr id="3" name="Picture 2" descr="d:\360浏览器\360\360se\360se6\User Data\temp\u=2637840139,269161312&amp;fm=23&amp;gp=0.jpg"/>
          <p:cNvPicPr>
            <a:picLocks noChangeAspect="1" noChangeArrowheads="1"/>
          </p:cNvPicPr>
          <p:nvPr/>
        </p:nvPicPr>
        <p:blipFill>
          <a:blip r:embed="rId2"/>
          <a:srcRect/>
          <a:stretch>
            <a:fillRect/>
          </a:stretch>
        </p:blipFill>
        <p:spPr bwMode="auto">
          <a:xfrm>
            <a:off x="477004" y="1314434"/>
            <a:ext cx="8713308" cy="5357850"/>
          </a:xfrm>
          <a:prstGeom prst="rect">
            <a:avLst/>
          </a:prstGeom>
          <a:noFill/>
        </p:spPr>
      </p:pic>
      <p:sp>
        <p:nvSpPr>
          <p:cNvPr id="5" name="矩形 4"/>
          <p:cNvSpPr/>
          <p:nvPr/>
        </p:nvSpPr>
        <p:spPr>
          <a:xfrm>
            <a:off x="9406754" y="1385872"/>
            <a:ext cx="2416964" cy="5220212"/>
          </a:xfrm>
          <a:prstGeom prst="rect">
            <a:avLst/>
          </a:prstGeom>
          <a:ln>
            <a:solidFill>
              <a:srgbClr val="FF66FF"/>
            </a:solidFill>
          </a:ln>
        </p:spPr>
        <p:txBody>
          <a:bodyPr wrap="square">
            <a:spAutoFit/>
          </a:bodyPr>
          <a:lstStyle/>
          <a:p>
            <a:pPr>
              <a:lnSpc>
                <a:spcPct val="150000"/>
              </a:lnSpc>
            </a:pPr>
            <a:r>
              <a:rPr lang="zh-CN" altLang="en-US" b="1" dirty="0" smtClean="0"/>
              <a:t>列车自动监控系统是城市轨道交通信号系统的一个重要组成部分，英文称为</a:t>
            </a:r>
            <a:r>
              <a:rPr lang="en-US" b="1" dirty="0" smtClean="0"/>
              <a:t>The Automatic Train Supervision System</a:t>
            </a:r>
            <a:r>
              <a:rPr lang="zh-CN" altLang="en-US" b="1" dirty="0" smtClean="0"/>
              <a:t>，简称</a:t>
            </a:r>
            <a:r>
              <a:rPr lang="en-US" b="1" dirty="0" smtClean="0"/>
              <a:t>ATS</a:t>
            </a:r>
            <a:r>
              <a:rPr lang="zh-CN" altLang="en-US" b="1" dirty="0" smtClean="0"/>
              <a:t>系统。</a:t>
            </a:r>
            <a:endParaRPr lang="zh-CN" altLang="en-US" b="1"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4165823"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四、</a:t>
            </a:r>
            <a:r>
              <a:rPr lang="en-US" altLang="zh-CN" sz="2800" b="1" dirty="0" smtClean="0">
                <a:solidFill>
                  <a:srgbClr val="0070C0"/>
                </a:solidFill>
                <a:latin typeface="微软雅黑" pitchFamily="34" charset="-122"/>
                <a:ea typeface="微软雅黑" pitchFamily="34" charset="-122"/>
                <a:sym typeface="Arial" pitchFamily="34" charset="0"/>
              </a:rPr>
              <a:t>ATS</a:t>
            </a:r>
            <a:r>
              <a:rPr lang="zh-CN" altLang="en-US" sz="2800" b="1" dirty="0" smtClean="0">
                <a:solidFill>
                  <a:srgbClr val="0070C0"/>
                </a:solidFill>
                <a:latin typeface="微软雅黑" pitchFamily="34" charset="-122"/>
                <a:ea typeface="微软雅黑" pitchFamily="34" charset="-122"/>
                <a:sym typeface="Arial" pitchFamily="34" charset="0"/>
              </a:rPr>
              <a:t>系统的基本原理</a:t>
            </a:r>
          </a:p>
        </p:txBody>
      </p:sp>
      <p:sp>
        <p:nvSpPr>
          <p:cNvPr id="3" name="TextBox 2"/>
          <p:cNvSpPr txBox="1"/>
          <p:nvPr/>
        </p:nvSpPr>
        <p:spPr>
          <a:xfrm>
            <a:off x="405566" y="1281397"/>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4</a:t>
            </a:r>
            <a:r>
              <a:rPr lang="zh-CN" altLang="en-US" sz="2400" b="1" dirty="0" smtClean="0">
                <a:solidFill>
                  <a:srgbClr val="333399"/>
                </a:solidFill>
                <a:latin typeface="Times New Roman" pitchFamily="18" charset="0"/>
                <a:ea typeface="+mj-ea"/>
                <a:cs typeface="Times New Roman" pitchFamily="18" charset="0"/>
              </a:rPr>
              <a:t>）列车自动调整</a:t>
            </a:r>
          </a:p>
        </p:txBody>
      </p:sp>
      <p:grpSp>
        <p:nvGrpSpPr>
          <p:cNvPr id="4" name="组合 3"/>
          <p:cNvGrpSpPr/>
          <p:nvPr/>
        </p:nvGrpSpPr>
        <p:grpSpPr>
          <a:xfrm>
            <a:off x="2048640" y="3028946"/>
            <a:ext cx="3857650" cy="907851"/>
            <a:chOff x="2643175" y="2583112"/>
            <a:chExt cx="3857650" cy="907851"/>
          </a:xfrm>
        </p:grpSpPr>
        <p:sp>
          <p:nvSpPr>
            <p:cNvPr id="5" name="六边形 4"/>
            <p:cNvSpPr/>
            <p:nvPr/>
          </p:nvSpPr>
          <p:spPr>
            <a:xfrm rot="5400000">
              <a:off x="2506997" y="2719290"/>
              <a:ext cx="907851" cy="635496"/>
            </a:xfrm>
            <a:prstGeom prst="hexagon">
              <a:avLst/>
            </a:prstGeom>
            <a:solidFill>
              <a:srgbClr val="4BACC6">
                <a:hueOff val="0"/>
                <a:satOff val="0"/>
                <a:lumOff val="0"/>
                <a:alphaOff val="0"/>
              </a:srgbClr>
            </a:solidFill>
            <a:ln w="127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p>
        <p:grpSp>
          <p:nvGrpSpPr>
            <p:cNvPr id="6" name="组合 27"/>
            <p:cNvGrpSpPr/>
            <p:nvPr/>
          </p:nvGrpSpPr>
          <p:grpSpPr>
            <a:xfrm>
              <a:off x="3278670" y="2757985"/>
              <a:ext cx="3222155" cy="590103"/>
              <a:chOff x="635496" y="1701"/>
              <a:chExt cx="3222155" cy="590103"/>
            </a:xfrm>
            <a:scene3d>
              <a:camera prst="orthographicFront">
                <a:rot lat="0" lon="0" rev="0"/>
              </a:camera>
              <a:lightRig rig="balanced" dir="t">
                <a:rot lat="0" lon="0" rev="8700000"/>
              </a:lightRig>
            </a:scene3d>
          </p:grpSpPr>
          <p:sp>
            <p:nvSpPr>
              <p:cNvPr id="7" name="同侧圆角矩形 6"/>
              <p:cNvSpPr/>
              <p:nvPr/>
            </p:nvSpPr>
            <p:spPr>
              <a:xfrm rot="5400000">
                <a:off x="1951522" y="-1314325"/>
                <a:ext cx="590103" cy="3222155"/>
              </a:xfrm>
              <a:prstGeom prst="round2SameRect">
                <a:avLst/>
              </a:prstGeom>
              <a:solidFill>
                <a:sysClr val="window" lastClr="FFFFFF">
                  <a:alpha val="90000"/>
                  <a:hueOff val="0"/>
                  <a:satOff val="0"/>
                  <a:lumOff val="0"/>
                  <a:alphaOff val="0"/>
                </a:sysClr>
              </a:solidFill>
              <a:ln w="12700" cap="flat" cmpd="sng" algn="ctr">
                <a:noFill/>
                <a:prstDash val="solid"/>
              </a:ln>
              <a:effectLst>
                <a:outerShdw blurRad="44450" dist="27940" dir="5400000" algn="ctr">
                  <a:srgbClr val="000000">
                    <a:alpha val="32000"/>
                  </a:srgbClr>
                </a:outerShdw>
              </a:effectLst>
              <a:sp3d>
                <a:bevelT w="190500" h="38100"/>
              </a:sp3d>
            </p:spPr>
          </p:sp>
          <p:sp>
            <p:nvSpPr>
              <p:cNvPr id="8" name="同侧圆角矩形 6"/>
              <p:cNvSpPr/>
              <p:nvPr/>
            </p:nvSpPr>
            <p:spPr>
              <a:xfrm>
                <a:off x="635496" y="30507"/>
                <a:ext cx="3193349" cy="532491"/>
              </a:xfrm>
              <a:prstGeom prst="rect">
                <a:avLst/>
              </a:prstGeom>
              <a:noFill/>
              <a:ln>
                <a:noFill/>
              </a:ln>
              <a:effectLst/>
              <a:sp3d/>
            </p:spPr>
            <p:txBody>
              <a:bodyPr spcFirstLastPara="0" vert="horz" wrap="square" lIns="184912" tIns="16510" rIns="16510" bIns="16510" numCol="1" spcCol="1270" anchor="ctr" anchorCtr="0">
                <a:noAutofit/>
              </a:bodyPr>
              <a:lstStyle/>
              <a:p>
                <a:pPr marL="228600" marR="0" lvl="1" indent="-228600" algn="l" defTabSz="1155700" eaLnBrk="1" fontAlgn="auto" latinLnBrk="0" hangingPunct="1">
                  <a:lnSpc>
                    <a:spcPct val="90000"/>
                  </a:lnSpc>
                  <a:spcBef>
                    <a:spcPct val="0"/>
                  </a:spcBef>
                  <a:spcAft>
                    <a:spcPct val="15000"/>
                  </a:spcAft>
                  <a:buClrTx/>
                  <a:buSzTx/>
                  <a:buFontTx/>
                  <a:buChar char="••"/>
                  <a:tabLst/>
                  <a:defRPr/>
                </a:pPr>
                <a:r>
                  <a:rPr kumimoji="0" lang="zh-CN" altLang="en-US" sz="2400" b="1" i="0" u="none" strike="noStrike" kern="1200" cap="none" spc="0" normalizeH="0" baseline="0" noProof="0" dirty="0" smtClean="0">
                    <a:ln>
                      <a:noFill/>
                    </a:ln>
                    <a:solidFill>
                      <a:srgbClr val="333399"/>
                    </a:solidFill>
                    <a:effectLst/>
                    <a:uLnTx/>
                    <a:uFillTx/>
                    <a:latin typeface="Perpetua"/>
                    <a:ea typeface="宋体"/>
                    <a:cs typeface="+mn-cs"/>
                  </a:rPr>
                  <a:t>改变车站停车时间</a:t>
                </a:r>
                <a:endParaRPr kumimoji="0" lang="zh-CN" altLang="en-US" sz="2400" b="1" i="0" u="none" strike="noStrike" kern="1200" cap="none" spc="0" normalizeH="0" baseline="0" noProof="0" dirty="0">
                  <a:ln>
                    <a:noFill/>
                  </a:ln>
                  <a:solidFill>
                    <a:srgbClr val="333399"/>
                  </a:solidFill>
                  <a:effectLst/>
                  <a:uLnTx/>
                  <a:uFillTx/>
                  <a:latin typeface="Perpetua"/>
                  <a:ea typeface="宋体"/>
                  <a:cs typeface="+mn-cs"/>
                </a:endParaRPr>
              </a:p>
            </p:txBody>
          </p:sp>
        </p:grpSp>
      </p:grpSp>
      <p:grpSp>
        <p:nvGrpSpPr>
          <p:cNvPr id="9" name="组合 8"/>
          <p:cNvGrpSpPr/>
          <p:nvPr/>
        </p:nvGrpSpPr>
        <p:grpSpPr>
          <a:xfrm>
            <a:off x="2048642" y="4049921"/>
            <a:ext cx="3857650" cy="907851"/>
            <a:chOff x="2643175" y="3371299"/>
            <a:chExt cx="3857650" cy="907851"/>
          </a:xfrm>
        </p:grpSpPr>
        <p:sp>
          <p:nvSpPr>
            <p:cNvPr id="10" name="六边形 9"/>
            <p:cNvSpPr/>
            <p:nvPr/>
          </p:nvSpPr>
          <p:spPr>
            <a:xfrm rot="5400000">
              <a:off x="2506997" y="3507477"/>
              <a:ext cx="907851" cy="635496"/>
            </a:xfrm>
            <a:prstGeom prst="hexagon">
              <a:avLst/>
            </a:prstGeom>
            <a:solidFill>
              <a:srgbClr val="4BACC6">
                <a:hueOff val="-2483469"/>
                <a:satOff val="9953"/>
                <a:lumOff val="2157"/>
                <a:alphaOff val="0"/>
              </a:srgbClr>
            </a:solidFill>
            <a:ln w="127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p>
        <p:grpSp>
          <p:nvGrpSpPr>
            <p:cNvPr id="11" name="组合 29"/>
            <p:cNvGrpSpPr/>
            <p:nvPr/>
          </p:nvGrpSpPr>
          <p:grpSpPr>
            <a:xfrm>
              <a:off x="3278670" y="3546172"/>
              <a:ext cx="3222155" cy="590103"/>
              <a:chOff x="635496" y="789888"/>
              <a:chExt cx="3222155" cy="590103"/>
            </a:xfrm>
            <a:scene3d>
              <a:camera prst="orthographicFront">
                <a:rot lat="0" lon="0" rev="0"/>
              </a:camera>
              <a:lightRig rig="balanced" dir="t">
                <a:rot lat="0" lon="0" rev="8700000"/>
              </a:lightRig>
            </a:scene3d>
          </p:grpSpPr>
          <p:sp>
            <p:nvSpPr>
              <p:cNvPr id="12" name="同侧圆角矩形 11"/>
              <p:cNvSpPr/>
              <p:nvPr/>
            </p:nvSpPr>
            <p:spPr>
              <a:xfrm rot="5400000">
                <a:off x="1951522" y="-526138"/>
                <a:ext cx="590103" cy="3222155"/>
              </a:xfrm>
              <a:prstGeom prst="round2SameRect">
                <a:avLst/>
              </a:prstGeom>
              <a:solidFill>
                <a:sysClr val="window" lastClr="FFFFFF">
                  <a:alpha val="90000"/>
                  <a:hueOff val="0"/>
                  <a:satOff val="0"/>
                  <a:lumOff val="0"/>
                  <a:alphaOff val="0"/>
                </a:sysClr>
              </a:solidFill>
              <a:ln w="12700" cap="flat" cmpd="sng" algn="ctr">
                <a:noFill/>
                <a:prstDash val="solid"/>
              </a:ln>
              <a:effectLst>
                <a:outerShdw blurRad="44450" dist="27940" dir="5400000" algn="ctr">
                  <a:srgbClr val="000000">
                    <a:alpha val="32000"/>
                  </a:srgbClr>
                </a:outerShdw>
              </a:effectLst>
              <a:sp3d>
                <a:bevelT w="190500" h="38100"/>
              </a:sp3d>
            </p:spPr>
          </p:sp>
          <p:sp>
            <p:nvSpPr>
              <p:cNvPr id="13" name="同侧圆角矩形 10"/>
              <p:cNvSpPr/>
              <p:nvPr/>
            </p:nvSpPr>
            <p:spPr>
              <a:xfrm>
                <a:off x="635496" y="818694"/>
                <a:ext cx="3193349" cy="532491"/>
              </a:xfrm>
              <a:prstGeom prst="rect">
                <a:avLst/>
              </a:prstGeom>
              <a:noFill/>
              <a:ln>
                <a:noFill/>
              </a:ln>
              <a:effectLst/>
              <a:sp3d/>
            </p:spPr>
            <p:txBody>
              <a:bodyPr spcFirstLastPara="0" vert="horz" wrap="square" lIns="184912" tIns="16510" rIns="16510" bIns="16510" numCol="1" spcCol="1270" anchor="ctr" anchorCtr="0">
                <a:noAutofit/>
              </a:bodyPr>
              <a:lstStyle/>
              <a:p>
                <a:pPr marL="228600" marR="0" lvl="1" indent="-228600" algn="l" defTabSz="1155700" eaLnBrk="1" fontAlgn="auto" latinLnBrk="0" hangingPunct="1">
                  <a:lnSpc>
                    <a:spcPct val="90000"/>
                  </a:lnSpc>
                  <a:spcBef>
                    <a:spcPct val="0"/>
                  </a:spcBef>
                  <a:spcAft>
                    <a:spcPct val="15000"/>
                  </a:spcAft>
                  <a:buClrTx/>
                  <a:buSzTx/>
                  <a:buFontTx/>
                  <a:buChar char="••"/>
                  <a:tabLst/>
                  <a:defRPr/>
                </a:pPr>
                <a:r>
                  <a:rPr kumimoji="0" lang="zh-CN" altLang="en-US" sz="2400" b="1" i="0" u="none" strike="noStrike" kern="1200" cap="none" spc="0" normalizeH="0" baseline="0" noProof="0" dirty="0" smtClean="0">
                    <a:ln>
                      <a:noFill/>
                    </a:ln>
                    <a:solidFill>
                      <a:srgbClr val="333399"/>
                    </a:solidFill>
                    <a:effectLst/>
                    <a:uLnTx/>
                    <a:uFillTx/>
                    <a:latin typeface="Perpetua"/>
                    <a:ea typeface="宋体"/>
                    <a:cs typeface="+mn-cs"/>
                  </a:rPr>
                  <a:t>改变站间运行时间</a:t>
                </a:r>
                <a:endParaRPr kumimoji="0" lang="zh-CN" altLang="en-US" sz="2400" b="1" i="0" u="none" strike="noStrike" kern="1200" cap="none" spc="0" normalizeH="0" baseline="0" noProof="0" dirty="0">
                  <a:ln>
                    <a:noFill/>
                  </a:ln>
                  <a:solidFill>
                    <a:srgbClr val="333399"/>
                  </a:solidFill>
                  <a:effectLst/>
                  <a:uLnTx/>
                  <a:uFillTx/>
                  <a:latin typeface="Perpetua"/>
                  <a:ea typeface="宋体"/>
                  <a:cs typeface="+mn-cs"/>
                </a:endParaRPr>
              </a:p>
            </p:txBody>
          </p:sp>
        </p:grpSp>
      </p:grpSp>
      <p:grpSp>
        <p:nvGrpSpPr>
          <p:cNvPr id="14" name="组合 13"/>
          <p:cNvGrpSpPr/>
          <p:nvPr/>
        </p:nvGrpSpPr>
        <p:grpSpPr>
          <a:xfrm>
            <a:off x="2048642" y="5050053"/>
            <a:ext cx="3857650" cy="907851"/>
            <a:chOff x="2643175" y="4159485"/>
            <a:chExt cx="3857650" cy="907851"/>
          </a:xfrm>
        </p:grpSpPr>
        <p:sp>
          <p:nvSpPr>
            <p:cNvPr id="15" name="六边形 14"/>
            <p:cNvSpPr/>
            <p:nvPr/>
          </p:nvSpPr>
          <p:spPr>
            <a:xfrm rot="5400000">
              <a:off x="2506997" y="4295663"/>
              <a:ext cx="907851" cy="635496"/>
            </a:xfrm>
            <a:prstGeom prst="hexagon">
              <a:avLst/>
            </a:prstGeom>
            <a:solidFill>
              <a:srgbClr val="4BACC6">
                <a:hueOff val="-4966938"/>
                <a:satOff val="19906"/>
                <a:lumOff val="4314"/>
                <a:alphaOff val="0"/>
              </a:srgbClr>
            </a:solidFill>
            <a:ln w="127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p>
        <p:grpSp>
          <p:nvGrpSpPr>
            <p:cNvPr id="16" name="组合 31"/>
            <p:cNvGrpSpPr/>
            <p:nvPr/>
          </p:nvGrpSpPr>
          <p:grpSpPr>
            <a:xfrm>
              <a:off x="3278670" y="4334358"/>
              <a:ext cx="3222155" cy="590103"/>
              <a:chOff x="635496" y="1578074"/>
              <a:chExt cx="3222155" cy="590103"/>
            </a:xfrm>
            <a:scene3d>
              <a:camera prst="orthographicFront">
                <a:rot lat="0" lon="0" rev="0"/>
              </a:camera>
              <a:lightRig rig="balanced" dir="t">
                <a:rot lat="0" lon="0" rev="8700000"/>
              </a:lightRig>
            </a:scene3d>
          </p:grpSpPr>
          <p:sp>
            <p:nvSpPr>
              <p:cNvPr id="17" name="同侧圆角矩形 16"/>
              <p:cNvSpPr/>
              <p:nvPr/>
            </p:nvSpPr>
            <p:spPr>
              <a:xfrm rot="5400000">
                <a:off x="1951522" y="262048"/>
                <a:ext cx="590103" cy="3222155"/>
              </a:xfrm>
              <a:prstGeom prst="round2SameRect">
                <a:avLst/>
              </a:prstGeom>
              <a:solidFill>
                <a:sysClr val="window" lastClr="FFFFFF">
                  <a:alpha val="90000"/>
                  <a:hueOff val="0"/>
                  <a:satOff val="0"/>
                  <a:lumOff val="0"/>
                  <a:alphaOff val="0"/>
                </a:sysClr>
              </a:solidFill>
              <a:ln w="12700" cap="flat" cmpd="sng" algn="ctr">
                <a:noFill/>
                <a:prstDash val="solid"/>
              </a:ln>
              <a:effectLst>
                <a:outerShdw blurRad="44450" dist="27940" dir="5400000" algn="ctr">
                  <a:srgbClr val="000000">
                    <a:alpha val="32000"/>
                  </a:srgbClr>
                </a:outerShdw>
              </a:effectLst>
              <a:sp3d>
                <a:bevelT w="190500" h="38100"/>
              </a:sp3d>
            </p:spPr>
          </p:sp>
          <p:sp>
            <p:nvSpPr>
              <p:cNvPr id="18" name="同侧圆角矩形 14"/>
              <p:cNvSpPr/>
              <p:nvPr/>
            </p:nvSpPr>
            <p:spPr>
              <a:xfrm>
                <a:off x="635496" y="1606880"/>
                <a:ext cx="3193349" cy="532491"/>
              </a:xfrm>
              <a:prstGeom prst="rect">
                <a:avLst/>
              </a:prstGeom>
              <a:noFill/>
              <a:ln>
                <a:noFill/>
              </a:ln>
              <a:effectLst/>
              <a:sp3d/>
            </p:spPr>
            <p:txBody>
              <a:bodyPr spcFirstLastPara="0" vert="horz" wrap="square" lIns="184912" tIns="16510" rIns="16510" bIns="16510" numCol="1" spcCol="1270" anchor="ctr" anchorCtr="0">
                <a:noAutofit/>
              </a:bodyPr>
              <a:lstStyle/>
              <a:p>
                <a:pPr marL="228600" marR="0" lvl="1" indent="-228600" algn="l" defTabSz="1155700" eaLnBrk="1" fontAlgn="auto" latinLnBrk="0" hangingPunct="1">
                  <a:lnSpc>
                    <a:spcPct val="90000"/>
                  </a:lnSpc>
                  <a:spcBef>
                    <a:spcPct val="0"/>
                  </a:spcBef>
                  <a:spcAft>
                    <a:spcPct val="15000"/>
                  </a:spcAft>
                  <a:buClrTx/>
                  <a:buSzTx/>
                  <a:buFontTx/>
                  <a:buChar char="••"/>
                  <a:tabLst/>
                  <a:defRPr/>
                </a:pPr>
                <a:r>
                  <a:rPr kumimoji="0" lang="zh-CN" altLang="en-US" sz="2400" b="1" i="0" u="none" strike="noStrike" kern="1200" cap="none" spc="0" normalizeH="0" baseline="0" noProof="0" dirty="0" smtClean="0">
                    <a:ln>
                      <a:noFill/>
                    </a:ln>
                    <a:solidFill>
                      <a:srgbClr val="333399"/>
                    </a:solidFill>
                    <a:effectLst/>
                    <a:uLnTx/>
                    <a:uFillTx/>
                    <a:latin typeface="Perpetua"/>
                    <a:ea typeface="宋体"/>
                    <a:cs typeface="+mn-cs"/>
                  </a:rPr>
                  <a:t>越站行驶</a:t>
                </a:r>
                <a:endParaRPr kumimoji="0" lang="zh-CN" altLang="en-US" sz="2400" b="1" i="0" u="none" strike="noStrike" kern="1200" cap="none" spc="0" normalizeH="0" baseline="0" noProof="0" dirty="0">
                  <a:ln>
                    <a:noFill/>
                  </a:ln>
                  <a:solidFill>
                    <a:srgbClr val="333399"/>
                  </a:solidFill>
                  <a:effectLst/>
                  <a:uLnTx/>
                  <a:uFillTx/>
                  <a:latin typeface="Perpetua"/>
                  <a:ea typeface="宋体"/>
                  <a:cs typeface="+mn-cs"/>
                </a:endParaRPr>
              </a:p>
            </p:txBody>
          </p:sp>
        </p:grpSp>
      </p:grpSp>
      <p:grpSp>
        <p:nvGrpSpPr>
          <p:cNvPr id="19" name="组合 18"/>
          <p:cNvGrpSpPr/>
          <p:nvPr/>
        </p:nvGrpSpPr>
        <p:grpSpPr>
          <a:xfrm>
            <a:off x="6263484" y="3529012"/>
            <a:ext cx="3857650" cy="907851"/>
            <a:chOff x="2643175" y="4947672"/>
            <a:chExt cx="3857650" cy="907851"/>
          </a:xfrm>
        </p:grpSpPr>
        <p:sp>
          <p:nvSpPr>
            <p:cNvPr id="20" name="六边形 19"/>
            <p:cNvSpPr/>
            <p:nvPr/>
          </p:nvSpPr>
          <p:spPr>
            <a:xfrm rot="5400000">
              <a:off x="2506997" y="5083850"/>
              <a:ext cx="907851" cy="635496"/>
            </a:xfrm>
            <a:prstGeom prst="hexagon">
              <a:avLst/>
            </a:prstGeom>
            <a:solidFill>
              <a:srgbClr val="4BACC6">
                <a:hueOff val="-7450407"/>
                <a:satOff val="29858"/>
                <a:lumOff val="6471"/>
                <a:alphaOff val="0"/>
              </a:srgbClr>
            </a:solidFill>
            <a:ln w="127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p>
        <p:grpSp>
          <p:nvGrpSpPr>
            <p:cNvPr id="21" name="组合 33"/>
            <p:cNvGrpSpPr/>
            <p:nvPr/>
          </p:nvGrpSpPr>
          <p:grpSpPr>
            <a:xfrm>
              <a:off x="3278670" y="5122544"/>
              <a:ext cx="3222155" cy="590103"/>
              <a:chOff x="635496" y="2366260"/>
              <a:chExt cx="3222155" cy="590103"/>
            </a:xfrm>
            <a:scene3d>
              <a:camera prst="orthographicFront">
                <a:rot lat="0" lon="0" rev="0"/>
              </a:camera>
              <a:lightRig rig="balanced" dir="t">
                <a:rot lat="0" lon="0" rev="8700000"/>
              </a:lightRig>
            </a:scene3d>
          </p:grpSpPr>
          <p:sp>
            <p:nvSpPr>
              <p:cNvPr id="22" name="同侧圆角矩形 21"/>
              <p:cNvSpPr/>
              <p:nvPr/>
            </p:nvSpPr>
            <p:spPr>
              <a:xfrm rot="5400000">
                <a:off x="1951522" y="1050234"/>
                <a:ext cx="590103" cy="3222155"/>
              </a:xfrm>
              <a:prstGeom prst="round2SameRect">
                <a:avLst/>
              </a:prstGeom>
              <a:solidFill>
                <a:sysClr val="window" lastClr="FFFFFF">
                  <a:alpha val="90000"/>
                  <a:hueOff val="0"/>
                  <a:satOff val="0"/>
                  <a:lumOff val="0"/>
                  <a:alphaOff val="0"/>
                </a:sysClr>
              </a:solidFill>
              <a:ln w="12700" cap="flat" cmpd="sng" algn="ctr">
                <a:noFill/>
                <a:prstDash val="solid"/>
              </a:ln>
              <a:effectLst>
                <a:outerShdw blurRad="44450" dist="27940" dir="5400000" algn="ctr">
                  <a:srgbClr val="000000">
                    <a:alpha val="32000"/>
                  </a:srgbClr>
                </a:outerShdw>
              </a:effectLst>
              <a:sp3d>
                <a:bevelT w="190500" h="38100"/>
              </a:sp3d>
            </p:spPr>
          </p:sp>
          <p:sp>
            <p:nvSpPr>
              <p:cNvPr id="23" name="同侧圆角矩形 18"/>
              <p:cNvSpPr/>
              <p:nvPr/>
            </p:nvSpPr>
            <p:spPr>
              <a:xfrm>
                <a:off x="635496" y="2395066"/>
                <a:ext cx="3193349" cy="532491"/>
              </a:xfrm>
              <a:prstGeom prst="rect">
                <a:avLst/>
              </a:prstGeom>
              <a:noFill/>
              <a:ln>
                <a:noFill/>
              </a:ln>
              <a:effectLst/>
              <a:sp3d/>
            </p:spPr>
            <p:txBody>
              <a:bodyPr spcFirstLastPara="0" vert="horz" wrap="square" lIns="184912" tIns="16510" rIns="16510" bIns="16510" numCol="1" spcCol="1270" anchor="ctr" anchorCtr="0">
                <a:noAutofit/>
              </a:bodyPr>
              <a:lstStyle/>
              <a:p>
                <a:pPr marL="228600" marR="0" lvl="1" indent="-228600" algn="l" defTabSz="1155700" eaLnBrk="1" fontAlgn="auto" latinLnBrk="0" hangingPunct="1">
                  <a:lnSpc>
                    <a:spcPct val="90000"/>
                  </a:lnSpc>
                  <a:spcBef>
                    <a:spcPct val="0"/>
                  </a:spcBef>
                  <a:spcAft>
                    <a:spcPct val="15000"/>
                  </a:spcAft>
                  <a:buClrTx/>
                  <a:buSzTx/>
                  <a:buFontTx/>
                  <a:buChar char="••"/>
                  <a:tabLst/>
                  <a:defRPr/>
                </a:pPr>
                <a:r>
                  <a:rPr kumimoji="0" lang="zh-CN" altLang="en-US" sz="2400" b="1" i="0" u="none" strike="noStrike" kern="1200" cap="none" spc="0" normalizeH="0" baseline="0" noProof="0" dirty="0" smtClean="0">
                    <a:ln>
                      <a:noFill/>
                    </a:ln>
                    <a:solidFill>
                      <a:srgbClr val="333399"/>
                    </a:solidFill>
                    <a:effectLst/>
                    <a:uLnTx/>
                    <a:uFillTx/>
                    <a:latin typeface="Perpetua"/>
                    <a:ea typeface="宋体"/>
                    <a:cs typeface="+mn-cs"/>
                  </a:rPr>
                  <a:t>改变进路设置</a:t>
                </a:r>
                <a:endParaRPr kumimoji="0" lang="zh-CN" altLang="en-US" sz="2400" b="1" i="0" u="none" strike="noStrike" kern="1200" cap="none" spc="0" normalizeH="0" baseline="0" noProof="0" dirty="0">
                  <a:ln>
                    <a:noFill/>
                  </a:ln>
                  <a:solidFill>
                    <a:srgbClr val="333399"/>
                  </a:solidFill>
                  <a:effectLst/>
                  <a:uLnTx/>
                  <a:uFillTx/>
                  <a:latin typeface="Perpetua"/>
                  <a:ea typeface="宋体"/>
                  <a:cs typeface="+mn-cs"/>
                </a:endParaRPr>
              </a:p>
            </p:txBody>
          </p:sp>
        </p:grpSp>
      </p:grpSp>
      <p:grpSp>
        <p:nvGrpSpPr>
          <p:cNvPr id="24" name="组合 23"/>
          <p:cNvGrpSpPr/>
          <p:nvPr/>
        </p:nvGrpSpPr>
        <p:grpSpPr>
          <a:xfrm>
            <a:off x="6263484" y="4549987"/>
            <a:ext cx="3857650" cy="907851"/>
            <a:chOff x="2643175" y="5735859"/>
            <a:chExt cx="3857650" cy="907851"/>
          </a:xfrm>
        </p:grpSpPr>
        <p:sp>
          <p:nvSpPr>
            <p:cNvPr id="25" name="六边形 24"/>
            <p:cNvSpPr/>
            <p:nvPr/>
          </p:nvSpPr>
          <p:spPr>
            <a:xfrm rot="5400000">
              <a:off x="2506997" y="5872037"/>
              <a:ext cx="907851" cy="635496"/>
            </a:xfrm>
            <a:prstGeom prst="hexagon">
              <a:avLst/>
            </a:prstGeom>
            <a:solidFill>
              <a:srgbClr val="4BACC6">
                <a:hueOff val="-9933876"/>
                <a:satOff val="39811"/>
                <a:lumOff val="8628"/>
                <a:alphaOff val="0"/>
              </a:srgbClr>
            </a:solidFill>
            <a:ln w="127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p>
        <p:grpSp>
          <p:nvGrpSpPr>
            <p:cNvPr id="26" name="组合 35"/>
            <p:cNvGrpSpPr/>
            <p:nvPr/>
          </p:nvGrpSpPr>
          <p:grpSpPr>
            <a:xfrm>
              <a:off x="3278670" y="5910731"/>
              <a:ext cx="3222155" cy="590103"/>
              <a:chOff x="635496" y="3154447"/>
              <a:chExt cx="3222155" cy="590103"/>
            </a:xfrm>
            <a:scene3d>
              <a:camera prst="orthographicFront">
                <a:rot lat="0" lon="0" rev="0"/>
              </a:camera>
              <a:lightRig rig="balanced" dir="t">
                <a:rot lat="0" lon="0" rev="8700000"/>
              </a:lightRig>
            </a:scene3d>
          </p:grpSpPr>
          <p:sp>
            <p:nvSpPr>
              <p:cNvPr id="27" name="同侧圆角矩形 26"/>
              <p:cNvSpPr/>
              <p:nvPr/>
            </p:nvSpPr>
            <p:spPr>
              <a:xfrm rot="5400000">
                <a:off x="1951522" y="1838421"/>
                <a:ext cx="590103" cy="3222155"/>
              </a:xfrm>
              <a:prstGeom prst="round2SameRect">
                <a:avLst/>
              </a:prstGeom>
              <a:solidFill>
                <a:sysClr val="window" lastClr="FFFFFF">
                  <a:alpha val="90000"/>
                  <a:hueOff val="0"/>
                  <a:satOff val="0"/>
                  <a:lumOff val="0"/>
                  <a:alphaOff val="0"/>
                </a:sysClr>
              </a:solidFill>
              <a:ln w="12700" cap="flat" cmpd="sng" algn="ctr">
                <a:noFill/>
                <a:prstDash val="solid"/>
              </a:ln>
              <a:effectLst>
                <a:outerShdw blurRad="44450" dist="27940" dir="5400000" algn="ctr">
                  <a:srgbClr val="000000">
                    <a:alpha val="32000"/>
                  </a:srgbClr>
                </a:outerShdw>
              </a:effectLst>
              <a:sp3d>
                <a:bevelT w="190500" h="38100"/>
              </a:sp3d>
            </p:spPr>
          </p:sp>
          <p:sp>
            <p:nvSpPr>
              <p:cNvPr id="28" name="同侧圆角矩形 22"/>
              <p:cNvSpPr/>
              <p:nvPr/>
            </p:nvSpPr>
            <p:spPr>
              <a:xfrm>
                <a:off x="635496" y="3183253"/>
                <a:ext cx="3193349" cy="532491"/>
              </a:xfrm>
              <a:prstGeom prst="rect">
                <a:avLst/>
              </a:prstGeom>
              <a:noFill/>
              <a:ln>
                <a:noFill/>
              </a:ln>
              <a:effectLst/>
              <a:sp3d/>
            </p:spPr>
            <p:txBody>
              <a:bodyPr spcFirstLastPara="0" vert="horz" wrap="square" lIns="184912" tIns="16510" rIns="16510" bIns="16510" numCol="1" spcCol="1270" anchor="ctr" anchorCtr="0">
                <a:noAutofit/>
              </a:bodyPr>
              <a:lstStyle/>
              <a:p>
                <a:pPr marL="228600" marR="0" lvl="1" indent="-228600" algn="l" defTabSz="1155700" eaLnBrk="1" fontAlgn="auto" latinLnBrk="0" hangingPunct="1">
                  <a:lnSpc>
                    <a:spcPct val="90000"/>
                  </a:lnSpc>
                  <a:spcBef>
                    <a:spcPct val="0"/>
                  </a:spcBef>
                  <a:spcAft>
                    <a:spcPct val="15000"/>
                  </a:spcAft>
                  <a:buClrTx/>
                  <a:buSzTx/>
                  <a:buFontTx/>
                  <a:buChar char="••"/>
                  <a:tabLst/>
                  <a:defRPr/>
                </a:pPr>
                <a:r>
                  <a:rPr kumimoji="0" lang="zh-CN" altLang="en-US" sz="2400" b="1" i="0" u="none" strike="noStrike" kern="1200" cap="none" spc="0" normalizeH="0" baseline="0" noProof="0" dirty="0" smtClean="0">
                    <a:ln>
                      <a:noFill/>
                    </a:ln>
                    <a:solidFill>
                      <a:srgbClr val="333399"/>
                    </a:solidFill>
                    <a:effectLst/>
                    <a:uLnTx/>
                    <a:uFillTx/>
                    <a:latin typeface="Perpetua"/>
                    <a:ea typeface="宋体"/>
                    <a:cs typeface="+mn-cs"/>
                  </a:rPr>
                  <a:t>修改计划时刻表</a:t>
                </a:r>
                <a:endParaRPr kumimoji="0" lang="zh-CN" altLang="en-US" sz="2400" b="1" i="0" u="none" strike="noStrike" kern="1200" cap="none" spc="0" normalizeH="0" baseline="0" noProof="0" dirty="0">
                  <a:ln>
                    <a:noFill/>
                  </a:ln>
                  <a:solidFill>
                    <a:srgbClr val="333399"/>
                  </a:solidFill>
                  <a:effectLst/>
                  <a:uLnTx/>
                  <a:uFillTx/>
                  <a:latin typeface="Perpetua"/>
                  <a:ea typeface="宋体"/>
                  <a:cs typeface="+mn-cs"/>
                </a:endParaRPr>
              </a:p>
            </p:txBody>
          </p:sp>
        </p:grpSp>
      </p:grpSp>
      <p:sp>
        <p:nvSpPr>
          <p:cNvPr id="29" name="TextBox 28"/>
          <p:cNvSpPr txBox="1"/>
          <p:nvPr/>
        </p:nvSpPr>
        <p:spPr>
          <a:xfrm>
            <a:off x="691318" y="1957376"/>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③列车运行调整的进本方法</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4165823"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四、</a:t>
            </a:r>
            <a:r>
              <a:rPr lang="en-US" altLang="zh-CN" sz="2800" b="1" dirty="0" smtClean="0">
                <a:solidFill>
                  <a:srgbClr val="0070C0"/>
                </a:solidFill>
                <a:latin typeface="微软雅黑" pitchFamily="34" charset="-122"/>
                <a:ea typeface="微软雅黑" pitchFamily="34" charset="-122"/>
                <a:sym typeface="Arial" pitchFamily="34" charset="0"/>
              </a:rPr>
              <a:t>ATS</a:t>
            </a:r>
            <a:r>
              <a:rPr lang="zh-CN" altLang="en-US" sz="2800" b="1" dirty="0" smtClean="0">
                <a:solidFill>
                  <a:srgbClr val="0070C0"/>
                </a:solidFill>
                <a:latin typeface="微软雅黑" pitchFamily="34" charset="-122"/>
                <a:ea typeface="微软雅黑" pitchFamily="34" charset="-122"/>
                <a:sym typeface="Arial" pitchFamily="34" charset="0"/>
              </a:rPr>
              <a:t>系统的基本原理</a:t>
            </a:r>
          </a:p>
        </p:txBody>
      </p:sp>
      <p:sp>
        <p:nvSpPr>
          <p:cNvPr id="3" name="TextBox 2"/>
          <p:cNvSpPr txBox="1"/>
          <p:nvPr/>
        </p:nvSpPr>
        <p:spPr>
          <a:xfrm>
            <a:off x="334128" y="1171558"/>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4</a:t>
            </a:r>
            <a:r>
              <a:rPr lang="zh-CN" altLang="en-US" sz="2400" b="1" dirty="0" smtClean="0">
                <a:solidFill>
                  <a:srgbClr val="333399"/>
                </a:solidFill>
                <a:latin typeface="Times New Roman" pitchFamily="18" charset="0"/>
                <a:ea typeface="+mj-ea"/>
                <a:cs typeface="Times New Roman" pitchFamily="18" charset="0"/>
              </a:rPr>
              <a:t>）列车自动调整</a:t>
            </a:r>
          </a:p>
        </p:txBody>
      </p:sp>
      <p:sp>
        <p:nvSpPr>
          <p:cNvPr id="4" name="TextBox 3"/>
          <p:cNvSpPr txBox="1"/>
          <p:nvPr/>
        </p:nvSpPr>
        <p:spPr>
          <a:xfrm>
            <a:off x="428596" y="2071678"/>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④列车运行调整的算法</a:t>
            </a:r>
          </a:p>
        </p:txBody>
      </p:sp>
      <p:grpSp>
        <p:nvGrpSpPr>
          <p:cNvPr id="5" name="组合 4"/>
          <p:cNvGrpSpPr/>
          <p:nvPr/>
        </p:nvGrpSpPr>
        <p:grpSpPr>
          <a:xfrm>
            <a:off x="6219741" y="2886070"/>
            <a:ext cx="4044269" cy="3571900"/>
            <a:chOff x="4671135" y="1785926"/>
            <a:chExt cx="4044269" cy="4786346"/>
          </a:xfrm>
          <a:solidFill>
            <a:srgbClr val="FF9900"/>
          </a:solidFill>
        </p:grpSpPr>
        <p:grpSp>
          <p:nvGrpSpPr>
            <p:cNvPr id="6" name="组合 3"/>
            <p:cNvGrpSpPr/>
            <p:nvPr/>
          </p:nvGrpSpPr>
          <p:grpSpPr>
            <a:xfrm>
              <a:off x="4671135" y="1785926"/>
              <a:ext cx="4044269" cy="4786346"/>
              <a:chOff x="3669642" y="-1"/>
              <a:chExt cx="3544203" cy="2857520"/>
            </a:xfrm>
            <a:grpFill/>
            <a:scene3d>
              <a:camera prst="orthographicFront"/>
              <a:lightRig rig="threePt" dir="t">
                <a:rot lat="0" lon="0" rev="7500000"/>
              </a:lightRig>
            </a:scene3d>
          </p:grpSpPr>
          <p:sp>
            <p:nvSpPr>
              <p:cNvPr id="8" name="圆角矩形 7"/>
              <p:cNvSpPr/>
              <p:nvPr/>
            </p:nvSpPr>
            <p:spPr>
              <a:xfrm>
                <a:off x="3669642" y="0"/>
                <a:ext cx="3544203" cy="2857519"/>
              </a:xfrm>
              <a:prstGeom prst="roundRect">
                <a:avLst>
                  <a:gd name="adj" fmla="val 5000"/>
                </a:avLst>
              </a:prstGeom>
              <a:grpFill/>
              <a:ln w="9525" cap="flat" cmpd="sng" algn="ctr">
                <a:solidFill>
                  <a:srgbClr val="F79646">
                    <a:shade val="60000"/>
                    <a:satMod val="110000"/>
                  </a:srgbClr>
                </a:solidFill>
                <a:prstDash val="solid"/>
              </a:ln>
              <a:effectLst>
                <a:outerShdw blurRad="38100" dist="25400" dir="5400000" algn="t" rotWithShape="0">
                  <a:srgbClr val="000000">
                    <a:alpha val="50000"/>
                  </a:srgbClr>
                </a:outerShdw>
              </a:effectLst>
            </p:spPr>
          </p:sp>
          <p:sp>
            <p:nvSpPr>
              <p:cNvPr id="9" name="圆角矩形 8"/>
              <p:cNvSpPr/>
              <p:nvPr/>
            </p:nvSpPr>
            <p:spPr>
              <a:xfrm rot="16200000">
                <a:off x="2852479" y="817162"/>
                <a:ext cx="2343166" cy="708840"/>
              </a:xfrm>
              <a:prstGeom prst="rect">
                <a:avLst/>
              </a:prstGeom>
              <a:noFill/>
              <a:ln>
                <a:noFill/>
              </a:ln>
              <a:effectLst/>
              <a:sp3d/>
            </p:spPr>
            <p:txBody>
              <a:bodyPr spcFirstLastPara="0" vert="horz" wrap="square" lIns="0" tIns="82296" rIns="106680" bIns="0" numCol="1" spcCol="1270" anchor="t" anchorCtr="0">
                <a:noAutofit/>
              </a:bodyPr>
              <a:lstStyle/>
              <a:p>
                <a:pPr marL="0" marR="0" lvl="0" indent="0" algn="r" defTabSz="1066800" eaLnBrk="1" fontAlgn="auto" latinLnBrk="0" hangingPunct="1">
                  <a:lnSpc>
                    <a:spcPct val="90000"/>
                  </a:lnSpc>
                  <a:spcBef>
                    <a:spcPct val="0"/>
                  </a:spcBef>
                  <a:spcAft>
                    <a:spcPct val="35000"/>
                  </a:spcAft>
                  <a:buClrTx/>
                  <a:buSzTx/>
                  <a:buFontTx/>
                  <a:buNone/>
                  <a:tabLst/>
                  <a:defRPr/>
                </a:pPr>
                <a:r>
                  <a:rPr kumimoji="0" lang="zh-CN" altLang="en-US" sz="2400" b="1" i="0" u="none" strike="noStrike" kern="0" cap="none" spc="0" normalizeH="0" baseline="0" noProof="0" dirty="0" smtClean="0">
                    <a:ln>
                      <a:noFill/>
                    </a:ln>
                    <a:effectLst/>
                    <a:uLnTx/>
                    <a:uFillTx/>
                    <a:latin typeface="+mj-ea"/>
                    <a:ea typeface="+mj-ea"/>
                    <a:cs typeface="+mn-cs"/>
                  </a:rPr>
                  <a:t>进路算法</a:t>
                </a:r>
                <a:endParaRPr kumimoji="0" lang="zh-CN" altLang="en-US" sz="2400" b="1" i="0" u="none" strike="noStrike" kern="1200" cap="none" spc="0" normalizeH="0" baseline="0" noProof="0" dirty="0">
                  <a:ln>
                    <a:noFill/>
                  </a:ln>
                  <a:effectLst/>
                  <a:uLnTx/>
                  <a:uFillTx/>
                  <a:latin typeface="+mj-ea"/>
                  <a:ea typeface="+mj-ea"/>
                  <a:cs typeface="+mn-cs"/>
                </a:endParaRPr>
              </a:p>
            </p:txBody>
          </p:sp>
        </p:grpSp>
        <p:sp>
          <p:nvSpPr>
            <p:cNvPr id="7" name="矩形 6"/>
            <p:cNvSpPr/>
            <p:nvPr/>
          </p:nvSpPr>
          <p:spPr>
            <a:xfrm>
              <a:off x="5500694" y="1785926"/>
              <a:ext cx="3012980" cy="4786344"/>
            </a:xfrm>
            <a:prstGeom prst="rect">
              <a:avLst/>
            </a:prstGeom>
            <a:grpFill/>
            <a:ln>
              <a:noFill/>
            </a:ln>
            <a:effectLst/>
            <a:scene3d>
              <a:camera prst="orthographicFront"/>
              <a:lightRig rig="threePt" dir="t">
                <a:rot lat="0" lon="0" rev="7500000"/>
              </a:lightRig>
            </a:scene3d>
            <a:sp3d/>
          </p:spPr>
          <p:txBody>
            <a:bodyPr spcFirstLastPara="0" vert="horz" wrap="square" lIns="0" tIns="82296" rIns="0" bIns="0" numCol="1" spcCol="1270" anchor="t" anchorCtr="0">
              <a:noAutofit/>
            </a:bodyPr>
            <a:lstStyle/>
            <a:p>
              <a:pPr marL="0" marR="0" lvl="0" indent="0" defTabSz="1066800" eaLnBrk="1" fontAlgn="auto" latinLnBrk="0" hangingPunct="1">
                <a:lnSpc>
                  <a:spcPct val="90000"/>
                </a:lnSpc>
                <a:spcBef>
                  <a:spcPct val="0"/>
                </a:spcBef>
                <a:spcAft>
                  <a:spcPct val="3500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mj-ea"/>
                  <a:ea typeface="+mj-ea"/>
                  <a:cs typeface="+mn-cs"/>
                </a:rPr>
                <a:t>列车上所存储的进路应能被控制中心改变，控制中心能自动的或由控制台发出命令，要求改变目的地，并且验证列车已收到新目的地。 </a:t>
              </a:r>
              <a:endParaRPr kumimoji="0" lang="zh-CN" altLang="en-US" sz="2400" b="1" i="0" u="none" strike="noStrike" kern="1200" cap="none" spc="0" normalizeH="0" baseline="0" noProof="0" dirty="0">
                <a:ln>
                  <a:noFill/>
                </a:ln>
                <a:solidFill>
                  <a:sysClr val="window" lastClr="FFFFFF"/>
                </a:solidFill>
                <a:effectLst/>
                <a:uLnTx/>
                <a:uFillTx/>
                <a:latin typeface="+mj-ea"/>
                <a:ea typeface="+mj-ea"/>
                <a:cs typeface="+mn-cs"/>
              </a:endParaRPr>
            </a:p>
          </p:txBody>
        </p:sp>
      </p:grpSp>
      <p:grpSp>
        <p:nvGrpSpPr>
          <p:cNvPr id="10" name="组合 9"/>
          <p:cNvGrpSpPr/>
          <p:nvPr/>
        </p:nvGrpSpPr>
        <p:grpSpPr>
          <a:xfrm>
            <a:off x="1977202" y="2886070"/>
            <a:ext cx="4509361" cy="3571900"/>
            <a:chOff x="965773" y="2000240"/>
            <a:chExt cx="3951787" cy="2857520"/>
          </a:xfrm>
        </p:grpSpPr>
        <p:grpSp>
          <p:nvGrpSpPr>
            <p:cNvPr id="11" name="组合 4"/>
            <p:cNvGrpSpPr/>
            <p:nvPr/>
          </p:nvGrpSpPr>
          <p:grpSpPr>
            <a:xfrm>
              <a:off x="965773" y="2000240"/>
              <a:ext cx="3544203" cy="2857520"/>
              <a:chOff x="1391" y="-1"/>
              <a:chExt cx="3544203" cy="2857520"/>
            </a:xfrm>
            <a:scene3d>
              <a:camera prst="orthographicFront"/>
              <a:lightRig rig="threePt" dir="t">
                <a:rot lat="0" lon="0" rev="7500000"/>
              </a:lightRig>
            </a:scene3d>
          </p:grpSpPr>
          <p:sp>
            <p:nvSpPr>
              <p:cNvPr id="16" name="圆角矩形 15"/>
              <p:cNvSpPr/>
              <p:nvPr/>
            </p:nvSpPr>
            <p:spPr>
              <a:xfrm>
                <a:off x="1391" y="0"/>
                <a:ext cx="3544203" cy="2857519"/>
              </a:xfrm>
              <a:prstGeom prst="roundRect">
                <a:avLst>
                  <a:gd name="adj" fmla="val 5000"/>
                </a:avLst>
              </a:prstGeom>
              <a:solidFill>
                <a:srgbClr val="00B050"/>
              </a:solidFill>
              <a:ln w="9525" cap="flat" cmpd="sng" algn="ctr">
                <a:solidFill>
                  <a:srgbClr val="4BACC6">
                    <a:shade val="60000"/>
                    <a:satMod val="110000"/>
                  </a:srgbClr>
                </a:solidFill>
                <a:prstDash val="solid"/>
              </a:ln>
              <a:effectLst>
                <a:outerShdw blurRad="38100" dist="25400" dir="5400000" algn="t" rotWithShape="0">
                  <a:srgbClr val="000000">
                    <a:alpha val="50000"/>
                  </a:srgbClr>
                </a:outerShdw>
              </a:effectLst>
            </p:spPr>
          </p:sp>
          <p:sp>
            <p:nvSpPr>
              <p:cNvPr id="17" name="圆角矩形 4"/>
              <p:cNvSpPr/>
              <p:nvPr/>
            </p:nvSpPr>
            <p:spPr>
              <a:xfrm rot="16200000">
                <a:off x="-815771" y="817162"/>
                <a:ext cx="2343166" cy="708840"/>
              </a:xfrm>
              <a:prstGeom prst="rect">
                <a:avLst/>
              </a:prstGeom>
              <a:noFill/>
              <a:ln>
                <a:noFill/>
              </a:ln>
              <a:effectLst/>
              <a:sp3d/>
            </p:spPr>
            <p:txBody>
              <a:bodyPr spcFirstLastPara="0" vert="horz" wrap="square" lIns="0" tIns="82296" rIns="106680" bIns="0" numCol="1" spcCol="1270" anchor="t" anchorCtr="0">
                <a:noAutofit/>
              </a:bodyPr>
              <a:lstStyle/>
              <a:p>
                <a:pPr marL="0" marR="0" lvl="0" indent="0" algn="r" defTabSz="106680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effectLst/>
                    <a:uLnTx/>
                    <a:uFillTx/>
                    <a:latin typeface="+mj-ea"/>
                    <a:ea typeface="+mj-ea"/>
                    <a:cs typeface="+mn-cs"/>
                  </a:rPr>
                  <a:t>线路算法</a:t>
                </a:r>
                <a:endParaRPr kumimoji="0" lang="zh-CN" altLang="en-US" sz="2400" b="1" i="0" u="none" strike="noStrike" kern="1200" cap="none" spc="0" normalizeH="0" baseline="0" noProof="0" dirty="0">
                  <a:ln>
                    <a:noFill/>
                  </a:ln>
                  <a:effectLst/>
                  <a:uLnTx/>
                  <a:uFillTx/>
                  <a:latin typeface="+mj-ea"/>
                  <a:ea typeface="+mj-ea"/>
                  <a:cs typeface="+mn-cs"/>
                </a:endParaRPr>
              </a:p>
            </p:txBody>
          </p:sp>
        </p:grpSp>
        <p:grpSp>
          <p:nvGrpSpPr>
            <p:cNvPr id="12" name="组合 5"/>
            <p:cNvGrpSpPr/>
            <p:nvPr/>
          </p:nvGrpSpPr>
          <p:grpSpPr>
            <a:xfrm>
              <a:off x="1674614" y="2000241"/>
              <a:ext cx="2640431" cy="2857519"/>
              <a:chOff x="710232" y="0"/>
              <a:chExt cx="2640431" cy="2857519"/>
            </a:xfrm>
            <a:scene3d>
              <a:camera prst="orthographicFront"/>
              <a:lightRig rig="threePt" dir="t">
                <a:rot lat="0" lon="0" rev="7500000"/>
              </a:lightRig>
            </a:scene3d>
          </p:grpSpPr>
          <p:sp>
            <p:nvSpPr>
              <p:cNvPr id="14" name="矩形 13"/>
              <p:cNvSpPr/>
              <p:nvPr/>
            </p:nvSpPr>
            <p:spPr>
              <a:xfrm>
                <a:off x="710232" y="0"/>
                <a:ext cx="2640431" cy="2857519"/>
              </a:xfrm>
              <a:prstGeom prst="rect">
                <a:avLst/>
              </a:prstGeom>
              <a:noFill/>
              <a:ln>
                <a:noFill/>
              </a:ln>
              <a:effectLst>
                <a:outerShdw blurRad="38100" dist="25400" dir="5400000" algn="t" rotWithShape="0">
                  <a:srgbClr val="000000">
                    <a:alpha val="50000"/>
                  </a:srgbClr>
                </a:outerShdw>
              </a:effectLst>
              <a:sp3d/>
            </p:spPr>
          </p:sp>
          <p:sp>
            <p:nvSpPr>
              <p:cNvPr id="15" name="矩形 14"/>
              <p:cNvSpPr/>
              <p:nvPr/>
            </p:nvSpPr>
            <p:spPr>
              <a:xfrm>
                <a:off x="710232" y="0"/>
                <a:ext cx="2640431" cy="2857519"/>
              </a:xfrm>
              <a:prstGeom prst="rect">
                <a:avLst/>
              </a:prstGeom>
              <a:noFill/>
              <a:ln>
                <a:noFill/>
              </a:ln>
              <a:effectLst/>
              <a:sp3d/>
            </p:spPr>
            <p:txBody>
              <a:bodyPr spcFirstLastPara="0" vert="horz" wrap="square" lIns="0" tIns="82296" rIns="0" bIns="0" numCol="1" spcCol="1270" anchor="t" anchorCtr="0">
                <a:noAutofit/>
              </a:bodyPr>
              <a:lstStyle/>
              <a:p>
                <a:pPr marL="0" marR="0" lvl="0" indent="0" defTabSz="1066800" eaLnBrk="1" fontAlgn="auto" latinLnBrk="0" hangingPunct="1">
                  <a:lnSpc>
                    <a:spcPct val="90000"/>
                  </a:lnSpc>
                  <a:spcBef>
                    <a:spcPct val="0"/>
                  </a:spcBef>
                  <a:spcAft>
                    <a:spcPct val="3500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mj-ea"/>
                    <a:ea typeface="+mj-ea"/>
                    <a:cs typeface="+mn-cs"/>
                  </a:rPr>
                  <a:t>主要功能是快速和自动的管理由于较小的线路干扰造成的延误。通过调整列车的停站时间和运营等级使延误的影响减小或消失，以使本站的出发计划误差和下一站到达计划误差最小。</a:t>
                </a:r>
                <a:endParaRPr kumimoji="0" lang="zh-CN" altLang="en-US" sz="2400" b="1" i="0" u="none" strike="noStrike" kern="1200" cap="none" spc="0" normalizeH="0" baseline="0" noProof="0" dirty="0">
                  <a:ln>
                    <a:noFill/>
                  </a:ln>
                  <a:solidFill>
                    <a:sysClr val="window" lastClr="FFFFFF"/>
                  </a:solidFill>
                  <a:effectLst/>
                  <a:uLnTx/>
                  <a:uFillTx/>
                  <a:latin typeface="+mj-ea"/>
                  <a:ea typeface="+mj-ea"/>
                  <a:cs typeface="+mn-cs"/>
                </a:endParaRPr>
              </a:p>
            </p:txBody>
          </p:sp>
        </p:grpSp>
        <p:sp>
          <p:nvSpPr>
            <p:cNvPr id="13" name="流程图: 摘录 7"/>
            <p:cNvSpPr/>
            <p:nvPr/>
          </p:nvSpPr>
          <p:spPr>
            <a:xfrm rot="5400000">
              <a:off x="4275937" y="4046510"/>
              <a:ext cx="751615" cy="531630"/>
            </a:xfrm>
            <a:prstGeom prst="flowChartExtract">
              <a:avLst/>
            </a:prstGeom>
            <a:solidFill>
              <a:sysClr val="window" lastClr="FFFFFF">
                <a:hueOff val="0"/>
                <a:satOff val="0"/>
                <a:lumOff val="0"/>
                <a:alphaOff val="0"/>
              </a:sysClr>
            </a:solidFill>
            <a:ln w="9525" cap="flat" cmpd="sng" algn="ctr">
              <a:solidFill>
                <a:srgbClr val="C0504D">
                  <a:hueOff val="0"/>
                  <a:satOff val="0"/>
                  <a:lumOff val="0"/>
                  <a:alphaOff val="0"/>
                  <a:shade val="60000"/>
                  <a:satMod val="110000"/>
                </a:srgbClr>
              </a:solidFill>
              <a:prstDash val="solid"/>
            </a:ln>
            <a:effectLst>
              <a:outerShdw blurRad="38100" dist="25400" dir="5400000" algn="t" rotWithShape="0">
                <a:srgbClr val="000000">
                  <a:alpha val="50000"/>
                </a:srgbClr>
              </a:outerShdw>
            </a:effectLst>
            <a:scene3d>
              <a:camera prst="orthographicFront"/>
              <a:lightRig rig="threePt" dir="t">
                <a:rot lat="0" lon="0" rev="7500000"/>
              </a:lightRig>
            </a:scene3d>
            <a:sp3d z="152400" extrusionH="63500" prstMaterial="dkEdge">
              <a:bevelT w="120800" h="19050" prst="relaxedInset"/>
              <a:contourClr>
                <a:sysClr val="window" lastClr="FFFFFF"/>
              </a:contourClr>
            </a:sp3d>
          </p:spPr>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4165823"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四、</a:t>
            </a:r>
            <a:r>
              <a:rPr lang="en-US" altLang="zh-CN" sz="2800" b="1" dirty="0" smtClean="0">
                <a:solidFill>
                  <a:srgbClr val="0070C0"/>
                </a:solidFill>
                <a:latin typeface="微软雅黑" pitchFamily="34" charset="-122"/>
                <a:ea typeface="微软雅黑" pitchFamily="34" charset="-122"/>
                <a:sym typeface="Arial" pitchFamily="34" charset="0"/>
              </a:rPr>
              <a:t>ATS</a:t>
            </a:r>
            <a:r>
              <a:rPr lang="zh-CN" altLang="en-US" sz="2800" b="1" dirty="0" smtClean="0">
                <a:solidFill>
                  <a:srgbClr val="0070C0"/>
                </a:solidFill>
                <a:latin typeface="微软雅黑" pitchFamily="34" charset="-122"/>
                <a:ea typeface="微软雅黑" pitchFamily="34" charset="-122"/>
                <a:sym typeface="Arial" pitchFamily="34" charset="0"/>
              </a:rPr>
              <a:t>系统的基本原理</a:t>
            </a:r>
          </a:p>
        </p:txBody>
      </p:sp>
      <p:sp>
        <p:nvSpPr>
          <p:cNvPr id="3" name="TextBox 2"/>
          <p:cNvSpPr txBox="1"/>
          <p:nvPr/>
        </p:nvSpPr>
        <p:spPr>
          <a:xfrm>
            <a:off x="334128" y="1124404"/>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5</a:t>
            </a:r>
            <a:r>
              <a:rPr lang="zh-CN" altLang="en-US" sz="2400" b="1" dirty="0" smtClean="0">
                <a:solidFill>
                  <a:srgbClr val="333399"/>
                </a:solidFill>
                <a:latin typeface="Times New Roman" pitchFamily="18" charset="0"/>
                <a:ea typeface="+mj-ea"/>
                <a:cs typeface="Times New Roman" pitchFamily="18" charset="0"/>
              </a:rPr>
              <a:t>）控制和显示</a:t>
            </a:r>
          </a:p>
        </p:txBody>
      </p:sp>
      <p:sp>
        <p:nvSpPr>
          <p:cNvPr id="4" name="TextBox 3"/>
          <p:cNvSpPr txBox="1"/>
          <p:nvPr/>
        </p:nvSpPr>
        <p:spPr>
          <a:xfrm>
            <a:off x="334128" y="1528748"/>
            <a:ext cx="11430080" cy="1684244"/>
          </a:xfrm>
          <a:prstGeom prst="rect">
            <a:avLst/>
          </a:prstGeom>
          <a:noFill/>
        </p:spPr>
        <p:txBody>
          <a:bodyPr wrap="square" rtlCol="0">
            <a:spAutoFit/>
          </a:bodyPr>
          <a:lstStyle/>
          <a:p>
            <a:pPr>
              <a:lnSpc>
                <a:spcPct val="150000"/>
              </a:lnSpc>
            </a:pPr>
            <a:r>
              <a:rPr lang="zh-CN" altLang="en-US" sz="2400" b="1" dirty="0" smtClean="0">
                <a:solidFill>
                  <a:srgbClr val="333399"/>
                </a:solidFill>
                <a:latin typeface="Times New Roman" pitchFamily="18" charset="0"/>
                <a:ea typeface="+mj-ea"/>
                <a:cs typeface="Times New Roman" pitchFamily="18" charset="0"/>
              </a:rPr>
              <a:t>        </a:t>
            </a:r>
            <a:r>
              <a:rPr lang="zh-CN" altLang="en-US" sz="2400" b="1" dirty="0" smtClean="0">
                <a:latin typeface="Times New Roman" pitchFamily="18" charset="0"/>
                <a:ea typeface="+mj-ea"/>
                <a:cs typeface="Times New Roman" pitchFamily="18" charset="0"/>
              </a:rPr>
              <a:t>当调度员通过键盘等输入命令时，列车控制和显示功能将驱动显示和报警监视器，提供运行状态和历史信息，还检查从现场返回的所有状态数据并按要求动态地更新显示和报警消息。</a:t>
            </a:r>
          </a:p>
        </p:txBody>
      </p:sp>
      <p:sp>
        <p:nvSpPr>
          <p:cNvPr id="5" name="TextBox 4"/>
          <p:cNvSpPr txBox="1"/>
          <p:nvPr/>
        </p:nvSpPr>
        <p:spPr>
          <a:xfrm>
            <a:off x="334128" y="3314698"/>
            <a:ext cx="11144328" cy="1130246"/>
          </a:xfrm>
          <a:prstGeom prst="rect">
            <a:avLst/>
          </a:prstGeom>
          <a:noFill/>
        </p:spPr>
        <p:txBody>
          <a:bodyPr wrap="square" rtlCol="0">
            <a:spAutoFit/>
          </a:bodyPr>
          <a:lstStyle/>
          <a:p>
            <a:pPr>
              <a:lnSpc>
                <a:spcPct val="150000"/>
              </a:lnSpc>
            </a:pPr>
            <a:r>
              <a:rPr lang="en-US" altLang="zh-CN" sz="2400" b="1" dirty="0" smtClean="0">
                <a:solidFill>
                  <a:srgbClr val="C00000"/>
                </a:solidFill>
                <a:latin typeface="Times New Roman" pitchFamily="18" charset="0"/>
                <a:ea typeface="+mj-ea"/>
                <a:cs typeface="Times New Roman" pitchFamily="18" charset="0"/>
              </a:rPr>
              <a:t>        ATS</a:t>
            </a:r>
            <a:r>
              <a:rPr lang="zh-CN" altLang="en-US" sz="2400" b="1" dirty="0" smtClean="0">
                <a:solidFill>
                  <a:srgbClr val="C00000"/>
                </a:solidFill>
                <a:latin typeface="Times New Roman" pitchFamily="18" charset="0"/>
                <a:ea typeface="+mj-ea"/>
                <a:cs typeface="Times New Roman" pitchFamily="18" charset="0"/>
              </a:rPr>
              <a:t>主机服务器将处理所有送到调度员工作站的输入和来自该工作站的输出。 调度员可通过控制中心</a:t>
            </a:r>
            <a:r>
              <a:rPr lang="en-US" altLang="zh-CN" sz="2400" b="1" dirty="0" smtClean="0">
                <a:solidFill>
                  <a:srgbClr val="C00000"/>
                </a:solidFill>
                <a:latin typeface="Times New Roman" pitchFamily="18" charset="0"/>
                <a:ea typeface="+mj-ea"/>
                <a:cs typeface="Times New Roman" pitchFamily="18" charset="0"/>
              </a:rPr>
              <a:t>ATS</a:t>
            </a:r>
            <a:r>
              <a:rPr lang="zh-CN" altLang="en-US" sz="2400" b="1" dirty="0" smtClean="0">
                <a:solidFill>
                  <a:srgbClr val="C00000"/>
                </a:solidFill>
                <a:latin typeface="Times New Roman" pitchFamily="18" charset="0"/>
                <a:ea typeface="+mj-ea"/>
                <a:cs typeface="Times New Roman" pitchFamily="18" charset="0"/>
              </a:rPr>
              <a:t>控制联锁设备。</a:t>
            </a:r>
          </a:p>
        </p:txBody>
      </p:sp>
      <p:sp>
        <p:nvSpPr>
          <p:cNvPr id="6" name="TextBox 5"/>
          <p:cNvSpPr txBox="1"/>
          <p:nvPr/>
        </p:nvSpPr>
        <p:spPr>
          <a:xfrm>
            <a:off x="334128" y="4781859"/>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6</a:t>
            </a:r>
            <a:r>
              <a:rPr lang="zh-CN" altLang="en-US" sz="2400" b="1" dirty="0" smtClean="0">
                <a:solidFill>
                  <a:srgbClr val="333399"/>
                </a:solidFill>
                <a:latin typeface="Times New Roman" pitchFamily="18" charset="0"/>
                <a:ea typeface="+mj-ea"/>
                <a:cs typeface="Times New Roman" pitchFamily="18" charset="0"/>
              </a:rPr>
              <a:t>）记录功能</a:t>
            </a:r>
          </a:p>
        </p:txBody>
      </p:sp>
      <p:sp>
        <p:nvSpPr>
          <p:cNvPr id="7" name="TextBox 6"/>
          <p:cNvSpPr txBox="1"/>
          <p:nvPr/>
        </p:nvSpPr>
        <p:spPr>
          <a:xfrm>
            <a:off x="334128" y="5269783"/>
            <a:ext cx="11358642" cy="1130246"/>
          </a:xfrm>
          <a:prstGeom prst="rect">
            <a:avLst/>
          </a:prstGeom>
          <a:noFill/>
        </p:spPr>
        <p:txBody>
          <a:bodyPr wrap="square" rtlCol="0">
            <a:spAutoFit/>
          </a:bodyPr>
          <a:lstStyle/>
          <a:p>
            <a:pPr>
              <a:lnSpc>
                <a:spcPct val="150000"/>
              </a:lnSpc>
            </a:pPr>
            <a:r>
              <a:rPr lang="zh-CN" altLang="en-US" sz="2400" b="1" dirty="0" smtClean="0">
                <a:latin typeface="Times New Roman" pitchFamily="18" charset="0"/>
                <a:ea typeface="+mj-ea"/>
                <a:cs typeface="Times New Roman" pitchFamily="18" charset="0"/>
              </a:rPr>
              <a:t>        按顺序和类别存档从其他</a:t>
            </a:r>
            <a:r>
              <a:rPr lang="en-US" altLang="zh-CN" sz="2400" b="1" dirty="0" smtClean="0">
                <a:latin typeface="Times New Roman" pitchFamily="18" charset="0"/>
                <a:ea typeface="+mj-ea"/>
                <a:cs typeface="Times New Roman" pitchFamily="18" charset="0"/>
              </a:rPr>
              <a:t>ATS</a:t>
            </a:r>
            <a:r>
              <a:rPr lang="zh-CN" altLang="en-US" sz="2400" b="1" dirty="0" smtClean="0">
                <a:latin typeface="Times New Roman" pitchFamily="18" charset="0"/>
                <a:ea typeface="+mj-ea"/>
                <a:cs typeface="Times New Roman" pitchFamily="18" charset="0"/>
              </a:rPr>
              <a:t>功能得到的信息，例如操作信息和错误信息，能够通过</a:t>
            </a:r>
            <a:r>
              <a:rPr lang="en-US" altLang="zh-CN" sz="2400" b="1" dirty="0" smtClean="0">
                <a:latin typeface="Times New Roman" pitchFamily="18" charset="0"/>
                <a:ea typeface="+mj-ea"/>
                <a:cs typeface="Times New Roman" pitchFamily="18" charset="0"/>
              </a:rPr>
              <a:t>MMI</a:t>
            </a:r>
            <a:r>
              <a:rPr lang="zh-CN" altLang="en-US" sz="2400" b="1" dirty="0" smtClean="0">
                <a:latin typeface="Times New Roman" pitchFamily="18" charset="0"/>
                <a:ea typeface="+mj-ea"/>
                <a:cs typeface="Times New Roman" pitchFamily="18" charset="0"/>
              </a:rPr>
              <a:t>功能检查记录。</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4165823"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四、</a:t>
            </a:r>
            <a:r>
              <a:rPr lang="en-US" altLang="zh-CN" sz="2800" b="1" dirty="0" smtClean="0">
                <a:solidFill>
                  <a:srgbClr val="0070C0"/>
                </a:solidFill>
                <a:latin typeface="微软雅黑" pitchFamily="34" charset="-122"/>
                <a:ea typeface="微软雅黑" pitchFamily="34" charset="-122"/>
                <a:sym typeface="Arial" pitchFamily="34" charset="0"/>
              </a:rPr>
              <a:t>ATS</a:t>
            </a:r>
            <a:r>
              <a:rPr lang="zh-CN" altLang="en-US" sz="2800" b="1" dirty="0" smtClean="0">
                <a:solidFill>
                  <a:srgbClr val="0070C0"/>
                </a:solidFill>
                <a:latin typeface="微软雅黑" pitchFamily="34" charset="-122"/>
                <a:ea typeface="微软雅黑" pitchFamily="34" charset="-122"/>
                <a:sym typeface="Arial" pitchFamily="34" charset="0"/>
              </a:rPr>
              <a:t>系统的基本原理</a:t>
            </a:r>
          </a:p>
        </p:txBody>
      </p:sp>
      <p:pic>
        <p:nvPicPr>
          <p:cNvPr id="3" name="Picture 2" descr="d:\360浏览器\360\360se\360se6\User Data\temp\3(4).jpg"/>
          <p:cNvPicPr>
            <a:picLocks noChangeAspect="1" noChangeArrowheads="1"/>
          </p:cNvPicPr>
          <p:nvPr/>
        </p:nvPicPr>
        <p:blipFill>
          <a:blip r:embed="rId2"/>
          <a:srcRect/>
          <a:stretch>
            <a:fillRect/>
          </a:stretch>
        </p:blipFill>
        <p:spPr bwMode="auto">
          <a:xfrm>
            <a:off x="1405698" y="1100120"/>
            <a:ext cx="8358246" cy="5822084"/>
          </a:xfrm>
          <a:prstGeom prst="rect">
            <a:avLst/>
          </a:prstGeom>
          <a:noFill/>
          <a:ln w="9525">
            <a:noFill/>
            <a:miter lim="800000"/>
            <a:headEnd/>
            <a:tailEnd/>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4165823"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四、</a:t>
            </a:r>
            <a:r>
              <a:rPr lang="en-US" altLang="zh-CN" sz="2800" b="1" dirty="0" smtClean="0">
                <a:solidFill>
                  <a:srgbClr val="0070C0"/>
                </a:solidFill>
                <a:latin typeface="微软雅黑" pitchFamily="34" charset="-122"/>
                <a:ea typeface="微软雅黑" pitchFamily="34" charset="-122"/>
                <a:sym typeface="Arial" pitchFamily="34" charset="0"/>
              </a:rPr>
              <a:t>ATS</a:t>
            </a:r>
            <a:r>
              <a:rPr lang="zh-CN" altLang="en-US" sz="2800" b="1" dirty="0" smtClean="0">
                <a:solidFill>
                  <a:srgbClr val="0070C0"/>
                </a:solidFill>
                <a:latin typeface="微软雅黑" pitchFamily="34" charset="-122"/>
                <a:ea typeface="微软雅黑" pitchFamily="34" charset="-122"/>
                <a:sym typeface="Arial" pitchFamily="34" charset="0"/>
              </a:rPr>
              <a:t>系统的基本原理</a:t>
            </a:r>
          </a:p>
        </p:txBody>
      </p:sp>
      <p:sp>
        <p:nvSpPr>
          <p:cNvPr id="3" name="TextBox 2"/>
          <p:cNvSpPr txBox="1"/>
          <p:nvPr/>
        </p:nvSpPr>
        <p:spPr>
          <a:xfrm>
            <a:off x="405566" y="1195842"/>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8</a:t>
            </a:r>
            <a:r>
              <a:rPr lang="zh-CN" altLang="en-US" sz="2400" b="1" dirty="0" smtClean="0">
                <a:solidFill>
                  <a:srgbClr val="333399"/>
                </a:solidFill>
                <a:latin typeface="Times New Roman" pitchFamily="18" charset="0"/>
                <a:ea typeface="+mj-ea"/>
                <a:cs typeface="Times New Roman" pitchFamily="18" charset="0"/>
              </a:rPr>
              <a:t>）培训</a:t>
            </a:r>
            <a:r>
              <a:rPr lang="en-US" altLang="zh-CN" sz="2400" b="1" dirty="0" smtClean="0">
                <a:solidFill>
                  <a:srgbClr val="333399"/>
                </a:solidFill>
                <a:latin typeface="Times New Roman" pitchFamily="18" charset="0"/>
                <a:ea typeface="+mj-ea"/>
                <a:cs typeface="Times New Roman" pitchFamily="18" charset="0"/>
              </a:rPr>
              <a:t>/</a:t>
            </a:r>
            <a:r>
              <a:rPr lang="zh-CN" altLang="en-US" sz="2400" b="1" dirty="0" smtClean="0">
                <a:solidFill>
                  <a:srgbClr val="333399"/>
                </a:solidFill>
                <a:latin typeface="Times New Roman" pitchFamily="18" charset="0"/>
                <a:ea typeface="+mj-ea"/>
                <a:cs typeface="Times New Roman" pitchFamily="18" charset="0"/>
              </a:rPr>
              <a:t>演示</a:t>
            </a:r>
          </a:p>
        </p:txBody>
      </p:sp>
      <p:sp>
        <p:nvSpPr>
          <p:cNvPr id="4" name="TextBox 3"/>
          <p:cNvSpPr txBox="1"/>
          <p:nvPr/>
        </p:nvSpPr>
        <p:spPr>
          <a:xfrm>
            <a:off x="619880" y="1885938"/>
            <a:ext cx="11001452" cy="830997"/>
          </a:xfrm>
          <a:prstGeom prst="rect">
            <a:avLst/>
          </a:prstGeom>
          <a:noFill/>
          <a:ln>
            <a:solidFill>
              <a:srgbClr val="FF66FF"/>
            </a:solidFill>
          </a:ln>
        </p:spPr>
        <p:txBody>
          <a:bodyPr wrap="square" rtlCol="0">
            <a:spAutoFit/>
          </a:bodyPr>
          <a:lstStyle/>
          <a:p>
            <a:r>
              <a:rPr lang="zh-CN" altLang="en-US" sz="2400" b="1" dirty="0" smtClean="0">
                <a:latin typeface="Times New Roman" pitchFamily="18" charset="0"/>
                <a:ea typeface="+mj-ea"/>
                <a:cs typeface="Times New Roman" pitchFamily="18" charset="0"/>
              </a:rPr>
              <a:t>        培训／演示系统能完整测试</a:t>
            </a:r>
            <a:r>
              <a:rPr lang="en-US" altLang="zh-CN" sz="2400" b="1" dirty="0" smtClean="0">
                <a:latin typeface="Times New Roman" pitchFamily="18" charset="0"/>
                <a:ea typeface="+mj-ea"/>
                <a:cs typeface="Times New Roman" pitchFamily="18" charset="0"/>
              </a:rPr>
              <a:t>ATC</a:t>
            </a:r>
            <a:r>
              <a:rPr lang="zh-CN" altLang="en-US" sz="2400" b="1" dirty="0" smtClean="0">
                <a:latin typeface="Times New Roman" pitchFamily="18" charset="0"/>
                <a:ea typeface="+mj-ea"/>
                <a:cs typeface="Times New Roman" pitchFamily="18" charset="0"/>
              </a:rPr>
              <a:t>系统全线的列车运行调整和列车跟踪功能的有效性。</a:t>
            </a:r>
          </a:p>
        </p:txBody>
      </p:sp>
      <p:grpSp>
        <p:nvGrpSpPr>
          <p:cNvPr id="5" name="组合 4"/>
          <p:cNvGrpSpPr/>
          <p:nvPr/>
        </p:nvGrpSpPr>
        <p:grpSpPr>
          <a:xfrm>
            <a:off x="2048640" y="3086267"/>
            <a:ext cx="2928958" cy="1000132"/>
            <a:chOff x="3965" y="1375872"/>
            <a:chExt cx="2308322" cy="923329"/>
          </a:xfrm>
          <a:scene3d>
            <a:camera prst="orthographicFront">
              <a:rot lat="0" lon="0" rev="0"/>
            </a:camera>
            <a:lightRig rig="glow" dir="t">
              <a:rot lat="0" lon="0" rev="4800000"/>
            </a:lightRig>
          </a:scene3d>
        </p:grpSpPr>
        <p:sp>
          <p:nvSpPr>
            <p:cNvPr id="6" name="燕尾形 5"/>
            <p:cNvSpPr/>
            <p:nvPr/>
          </p:nvSpPr>
          <p:spPr>
            <a:xfrm>
              <a:off x="3965" y="1375872"/>
              <a:ext cx="2308322" cy="923329"/>
            </a:xfrm>
            <a:prstGeom prst="ellipse">
              <a:avLst/>
            </a:prstGeom>
            <a:solidFill>
              <a:srgbClr val="00B0F0"/>
            </a:solidFill>
            <a:ln w="12700" cap="flat" cmpd="sng" algn="ctr">
              <a:noFill/>
              <a:prstDash val="solid"/>
            </a:ln>
            <a:effectLst>
              <a:outerShdw blurRad="190500" dist="228600" dir="2700000" algn="ctr">
                <a:srgbClr val="000000">
                  <a:alpha val="30000"/>
                </a:srgbClr>
              </a:outerShdw>
            </a:effectLst>
            <a:sp3d prstMaterial="matte">
              <a:bevelT w="127000" h="63500"/>
            </a:sp3d>
          </p:spPr>
        </p:sp>
        <p:sp>
          <p:nvSpPr>
            <p:cNvPr id="7" name="燕尾形 4"/>
            <p:cNvSpPr/>
            <p:nvPr/>
          </p:nvSpPr>
          <p:spPr>
            <a:xfrm>
              <a:off x="31262" y="1375872"/>
              <a:ext cx="2281025" cy="923329"/>
            </a:xfrm>
            <a:prstGeom prst="ellipse">
              <a:avLst/>
            </a:prstGeom>
            <a:noFill/>
            <a:ln>
              <a:noFill/>
            </a:ln>
            <a:effectLst/>
            <a:sp3d/>
          </p:spPr>
          <p:txBody>
            <a:bodyPr spcFirstLastPara="0" vert="horz" wrap="square" lIns="96012" tIns="32004" rIns="32004" bIns="32004"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Times New Roman" pitchFamily="18" charset="0"/>
                  <a:ea typeface="+mj-ea"/>
                  <a:cs typeface="Times New Roman" pitchFamily="18" charset="0"/>
                </a:rPr>
                <a:t>列车运行模式</a:t>
              </a:r>
              <a:endParaRPr kumimoji="0" lang="zh-CN" altLang="en-US" sz="2400" b="1" i="0" u="none" strike="noStrike" kern="1200" cap="none" spc="0" normalizeH="0" baseline="0" noProof="0" dirty="0">
                <a:ln>
                  <a:noFill/>
                </a:ln>
                <a:solidFill>
                  <a:sysClr val="window" lastClr="FFFFFF"/>
                </a:solidFill>
                <a:effectLst/>
                <a:uLnTx/>
                <a:uFillTx/>
                <a:latin typeface="Times New Roman" pitchFamily="18" charset="0"/>
                <a:ea typeface="+mj-ea"/>
                <a:cs typeface="Times New Roman" pitchFamily="18" charset="0"/>
              </a:endParaRPr>
            </a:p>
          </p:txBody>
        </p:sp>
      </p:grpSp>
      <p:grpSp>
        <p:nvGrpSpPr>
          <p:cNvPr id="8" name="组合 10"/>
          <p:cNvGrpSpPr/>
          <p:nvPr/>
        </p:nvGrpSpPr>
        <p:grpSpPr>
          <a:xfrm>
            <a:off x="6049168" y="3157705"/>
            <a:ext cx="2928958" cy="1000132"/>
            <a:chOff x="6236437" y="1375872"/>
            <a:chExt cx="2308322" cy="923329"/>
          </a:xfrm>
          <a:scene3d>
            <a:camera prst="orthographicFront">
              <a:rot lat="0" lon="0" rev="0"/>
            </a:camera>
            <a:lightRig rig="glow" dir="t">
              <a:rot lat="0" lon="0" rev="4800000"/>
            </a:lightRig>
          </a:scene3d>
        </p:grpSpPr>
        <p:sp>
          <p:nvSpPr>
            <p:cNvPr id="9" name="燕尾形 13"/>
            <p:cNvSpPr/>
            <p:nvPr/>
          </p:nvSpPr>
          <p:spPr>
            <a:xfrm>
              <a:off x="6236437" y="1375872"/>
              <a:ext cx="2308322" cy="923329"/>
            </a:xfrm>
            <a:prstGeom prst="ellipse">
              <a:avLst/>
            </a:prstGeom>
            <a:solidFill>
              <a:srgbClr val="4BACC6">
                <a:hueOff val="-9933876"/>
                <a:satOff val="39811"/>
                <a:lumOff val="8628"/>
                <a:alphaOff val="0"/>
              </a:srgbClr>
            </a:solidFill>
            <a:ln w="12700" cap="flat" cmpd="sng" algn="ctr">
              <a:noFill/>
              <a:prstDash val="solid"/>
            </a:ln>
            <a:effectLst>
              <a:outerShdw blurRad="190500" dist="228600" dir="2700000" algn="ctr">
                <a:srgbClr val="000000">
                  <a:alpha val="30000"/>
                </a:srgbClr>
              </a:outerShdw>
            </a:effectLst>
            <a:sp3d prstMaterial="matte">
              <a:bevelT w="127000" h="63500"/>
            </a:sp3d>
          </p:spPr>
        </p:sp>
        <p:sp>
          <p:nvSpPr>
            <p:cNvPr id="10" name="燕尾形 10"/>
            <p:cNvSpPr/>
            <p:nvPr/>
          </p:nvSpPr>
          <p:spPr>
            <a:xfrm>
              <a:off x="6236437" y="1375872"/>
              <a:ext cx="2308322" cy="923329"/>
            </a:xfrm>
            <a:prstGeom prst="ellipse">
              <a:avLst/>
            </a:prstGeom>
            <a:noFill/>
            <a:ln>
              <a:noFill/>
            </a:ln>
            <a:effectLst/>
            <a:sp3d/>
          </p:spPr>
          <p:txBody>
            <a:bodyPr spcFirstLastPara="0" vert="horz" wrap="square" lIns="96012" tIns="32004" rIns="32004" bIns="32004"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Times New Roman" pitchFamily="18" charset="0"/>
                  <a:ea typeface="+mj-ea"/>
                  <a:cs typeface="Times New Roman" pitchFamily="18" charset="0"/>
                </a:rPr>
                <a:t>指令模式</a:t>
              </a:r>
              <a:endParaRPr kumimoji="0" lang="zh-CN" altLang="en-US" sz="2400" b="1" i="0" u="none" strike="noStrike" kern="1200" cap="none" spc="0" normalizeH="0" baseline="0" noProof="0" dirty="0">
                <a:ln>
                  <a:noFill/>
                </a:ln>
                <a:solidFill>
                  <a:sysClr val="window" lastClr="FFFFFF"/>
                </a:solidFill>
                <a:effectLst/>
                <a:uLnTx/>
                <a:uFillTx/>
                <a:latin typeface="Times New Roman" pitchFamily="18" charset="0"/>
                <a:ea typeface="+mj-ea"/>
                <a:cs typeface="Times New Roman" pitchFamily="18" charset="0"/>
              </a:endParaRPr>
            </a:p>
          </p:txBody>
        </p:sp>
      </p:grpSp>
      <p:sp>
        <p:nvSpPr>
          <p:cNvPr id="11" name="下箭头 10"/>
          <p:cNvSpPr/>
          <p:nvPr/>
        </p:nvSpPr>
        <p:spPr>
          <a:xfrm>
            <a:off x="3120210" y="4372151"/>
            <a:ext cx="857256" cy="500066"/>
          </a:xfrm>
          <a:prstGeom prst="downArrow">
            <a:avLst/>
          </a:prstGeom>
          <a:solidFill>
            <a:srgbClr val="00B0F0"/>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下箭头 11"/>
          <p:cNvSpPr/>
          <p:nvPr/>
        </p:nvSpPr>
        <p:spPr>
          <a:xfrm>
            <a:off x="7120738" y="4372151"/>
            <a:ext cx="857256" cy="500066"/>
          </a:xfrm>
          <a:prstGeom prst="downArrow">
            <a:avLst/>
          </a:prstGeom>
          <a:solidFill>
            <a:srgbClr val="FF9900"/>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1"/>
          <p:cNvSpPr>
            <a:spLocks noChangeArrowheads="1"/>
          </p:cNvSpPr>
          <p:nvPr/>
        </p:nvSpPr>
        <p:spPr bwMode="auto">
          <a:xfrm>
            <a:off x="1691450" y="4886334"/>
            <a:ext cx="3643338"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fontAlgn="base">
              <a:spcBef>
                <a:spcPct val="0"/>
              </a:spcBef>
              <a:spcAft>
                <a:spcPct val="0"/>
              </a:spcAft>
              <a:defRPr/>
            </a:pPr>
            <a:r>
              <a:rPr lang="zh-CN" altLang="en-US" sz="2400" b="1" kern="0" dirty="0" smtClean="0">
                <a:solidFill>
                  <a:srgbClr val="333399"/>
                </a:solidFill>
                <a:latin typeface="Times New Roman" pitchFamily="18" charset="0"/>
                <a:ea typeface="宋体" pitchFamily="2" charset="-122"/>
                <a:cs typeface="fangsong_gb2312"/>
              </a:rPr>
              <a:t>通过选择某一联锁管辖区，由显示器上观察该区的工作情况，作为系统的初步培训。</a:t>
            </a:r>
          </a:p>
        </p:txBody>
      </p:sp>
      <p:sp>
        <p:nvSpPr>
          <p:cNvPr id="14" name="Rectangle 1"/>
          <p:cNvSpPr>
            <a:spLocks noChangeArrowheads="1"/>
          </p:cNvSpPr>
          <p:nvPr/>
        </p:nvSpPr>
        <p:spPr bwMode="auto">
          <a:xfrm>
            <a:off x="6049168" y="4872217"/>
            <a:ext cx="3714776"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base">
              <a:spcBef>
                <a:spcPct val="0"/>
              </a:spcBef>
              <a:spcAft>
                <a:spcPct val="0"/>
              </a:spcAft>
              <a:defRPr/>
            </a:pPr>
            <a:r>
              <a:rPr lang="zh-CN" altLang="en-US" sz="2400" b="1" kern="0" dirty="0" smtClean="0">
                <a:solidFill>
                  <a:srgbClr val="333399"/>
                </a:solidFill>
                <a:latin typeface="Times New Roman" pitchFamily="18" charset="0"/>
                <a:ea typeface="宋体" pitchFamily="2" charset="-122"/>
                <a:cs typeface="fangsong_gb2312"/>
              </a:rPr>
              <a:t>进行各种命令输入，并能通过显示器动态地给出命令响应，如果命令错误，自动给出提示报警。</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3" presetClass="entr" presetSubtype="16"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23" presetClass="entr" presetSubtype="16"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47"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anim calcmode="lin" valueType="num">
                                      <p:cBhvr>
                                        <p:cTn id="28" dur="500" fill="hold"/>
                                        <p:tgtEl>
                                          <p:spTgt spid="11"/>
                                        </p:tgtEl>
                                        <p:attrNameLst>
                                          <p:attrName>ppt_x</p:attrName>
                                        </p:attrNameLst>
                                      </p:cBhvr>
                                      <p:tavLst>
                                        <p:tav tm="0">
                                          <p:val>
                                            <p:strVal val="#ppt_x"/>
                                          </p:val>
                                        </p:tav>
                                        <p:tav tm="100000">
                                          <p:val>
                                            <p:strVal val="#ppt_x"/>
                                          </p:val>
                                        </p:tav>
                                      </p:tavLst>
                                    </p:anim>
                                    <p:anim calcmode="lin" valueType="num">
                                      <p:cBhvr>
                                        <p:cTn id="29" dur="5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13"/>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47" presetClass="entr" presetSubtype="0" fill="hold" grpId="0" nodeType="click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500"/>
                                        <p:tgtEl>
                                          <p:spTgt spid="12"/>
                                        </p:tgtEl>
                                      </p:cBhvr>
                                    </p:animEffect>
                                    <p:anim calcmode="lin" valueType="num">
                                      <p:cBhvr>
                                        <p:cTn id="39" dur="500" fill="hold"/>
                                        <p:tgtEl>
                                          <p:spTgt spid="12"/>
                                        </p:tgtEl>
                                        <p:attrNameLst>
                                          <p:attrName>ppt_x</p:attrName>
                                        </p:attrNameLst>
                                      </p:cBhvr>
                                      <p:tavLst>
                                        <p:tav tm="0">
                                          <p:val>
                                            <p:strVal val="#ppt_x"/>
                                          </p:val>
                                        </p:tav>
                                        <p:tav tm="100000">
                                          <p:val>
                                            <p:strVal val="#ppt_x"/>
                                          </p:val>
                                        </p:tav>
                                      </p:tavLst>
                                    </p:anim>
                                    <p:anim calcmode="lin" valueType="num">
                                      <p:cBhvr>
                                        <p:cTn id="40" dur="5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11" grpId="0" animBg="1"/>
      <p:bldP spid="12" grpId="0" animBg="1"/>
      <p:bldP spid="13" grpId="0"/>
      <p:bldP spid="14"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4165823"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四、</a:t>
            </a:r>
            <a:r>
              <a:rPr lang="en-US" altLang="zh-CN" sz="2800" b="1" dirty="0" smtClean="0">
                <a:solidFill>
                  <a:srgbClr val="0070C0"/>
                </a:solidFill>
                <a:latin typeface="微软雅黑" pitchFamily="34" charset="-122"/>
                <a:ea typeface="微软雅黑" pitchFamily="34" charset="-122"/>
                <a:sym typeface="Arial" pitchFamily="34" charset="0"/>
              </a:rPr>
              <a:t>ATS</a:t>
            </a:r>
            <a:r>
              <a:rPr lang="zh-CN" altLang="en-US" sz="2800" b="1" dirty="0" smtClean="0">
                <a:solidFill>
                  <a:srgbClr val="0070C0"/>
                </a:solidFill>
                <a:latin typeface="微软雅黑" pitchFamily="34" charset="-122"/>
                <a:ea typeface="微软雅黑" pitchFamily="34" charset="-122"/>
                <a:sym typeface="Arial" pitchFamily="34" charset="0"/>
              </a:rPr>
              <a:t>系统的基本原理</a:t>
            </a:r>
          </a:p>
        </p:txBody>
      </p:sp>
      <p:pic>
        <p:nvPicPr>
          <p:cNvPr id="3" name="Picture 2" descr="d:\360浏览器\360\360se\360se6\User Data\temp\7(6).jpg"/>
          <p:cNvPicPr>
            <a:picLocks noChangeAspect="1" noChangeArrowheads="1"/>
          </p:cNvPicPr>
          <p:nvPr/>
        </p:nvPicPr>
        <p:blipFill>
          <a:blip r:embed="rId2"/>
          <a:srcRect/>
          <a:stretch>
            <a:fillRect/>
          </a:stretch>
        </p:blipFill>
        <p:spPr bwMode="auto">
          <a:xfrm>
            <a:off x="1548574" y="1171558"/>
            <a:ext cx="8072494" cy="5703414"/>
          </a:xfrm>
          <a:prstGeom prst="rect">
            <a:avLst/>
          </a:prstGeom>
          <a:noFill/>
          <a:ln w="9525">
            <a:noFill/>
            <a:miter lim="800000"/>
            <a:headEnd/>
            <a:tailEnd/>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上凸带形 2"/>
          <p:cNvSpPr/>
          <p:nvPr/>
        </p:nvSpPr>
        <p:spPr>
          <a:xfrm>
            <a:off x="3000364" y="2357430"/>
            <a:ext cx="5406258" cy="457202"/>
          </a:xfrm>
          <a:prstGeom prst="ribbon2">
            <a:avLst>
              <a:gd name="adj1" fmla="val 33333"/>
              <a:gd name="adj2" fmla="val 69242"/>
            </a:avLst>
          </a:prstGeom>
          <a:effectLst>
            <a:outerShdw blurRad="38100" dist="25400" dir="5400000" algn="t" rotWithShape="0">
              <a:srgbClr val="000000">
                <a:alpha val="50000"/>
              </a:srgbClr>
            </a:outerShdw>
            <a:reflection blurRad="6350" stA="52000" endA="300" endPos="35000" dir="5400000" sy="-100000" algn="bl" rotWithShape="0"/>
          </a:effectLst>
        </p:spPr>
        <p:style>
          <a:lnRef idx="3">
            <a:schemeClr val="lt1"/>
          </a:lnRef>
          <a:fillRef idx="1">
            <a:schemeClr val="accent5"/>
          </a:fillRef>
          <a:effectRef idx="1">
            <a:schemeClr val="accent5"/>
          </a:effectRef>
          <a:fontRef idx="minor">
            <a:schemeClr val="lt1"/>
          </a:fontRef>
        </p:style>
        <p:txBody>
          <a:bodyPr rtlCol="0" anchor="ctr"/>
          <a:lstStyle/>
          <a:p>
            <a:pPr algn="ctr"/>
            <a:endParaRPr lang="zh-CN" alt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 name="TextBox 3"/>
          <p:cNvSpPr txBox="1"/>
          <p:nvPr/>
        </p:nvSpPr>
        <p:spPr>
          <a:xfrm>
            <a:off x="3691714" y="1743062"/>
            <a:ext cx="3604172" cy="584775"/>
          </a:xfrm>
          <a:prstGeom prst="rect">
            <a:avLst/>
          </a:prstGeom>
          <a:noFill/>
        </p:spPr>
        <p:txBody>
          <a:bodyPr wrap="square" rtlCol="0">
            <a:spAutoFit/>
          </a:bodyPr>
          <a:lstStyle/>
          <a:p>
            <a:pPr algn="ctr"/>
            <a:r>
              <a:rPr lang="zh-CN" altLang="en-US" sz="3200" b="1" dirty="0" smtClean="0">
                <a:solidFill>
                  <a:schemeClr val="accent5">
                    <a:lumMod val="50000"/>
                  </a:schemeClr>
                </a:solidFill>
                <a:latin typeface="+mj-ea"/>
                <a:ea typeface="+mj-ea"/>
              </a:rPr>
              <a:t>课堂小结</a:t>
            </a:r>
            <a:endParaRPr lang="zh-CN" altLang="en-US" sz="3200" b="1" dirty="0">
              <a:solidFill>
                <a:schemeClr val="accent5">
                  <a:lumMod val="50000"/>
                </a:schemeClr>
              </a:solidFill>
              <a:latin typeface="+mj-ea"/>
              <a:ea typeface="+mj-ea"/>
            </a:endParaRPr>
          </a:p>
        </p:txBody>
      </p:sp>
      <p:sp>
        <p:nvSpPr>
          <p:cNvPr id="5" name="上凸带形 4"/>
          <p:cNvSpPr/>
          <p:nvPr/>
        </p:nvSpPr>
        <p:spPr>
          <a:xfrm>
            <a:off x="3000364" y="4572008"/>
            <a:ext cx="5406258" cy="457202"/>
          </a:xfrm>
          <a:prstGeom prst="ribbon2">
            <a:avLst>
              <a:gd name="adj1" fmla="val 33333"/>
              <a:gd name="adj2" fmla="val 69242"/>
            </a:avLst>
          </a:prstGeom>
          <a:effectLst>
            <a:outerShdw blurRad="38100" dist="25400" dir="5400000" algn="t" rotWithShape="0">
              <a:srgbClr val="000000">
                <a:alpha val="50000"/>
              </a:srgbClr>
            </a:outerShdw>
            <a:reflection blurRad="6350" stA="52000" endA="300" endPos="35000" dir="5400000" sy="-100000" algn="bl" rotWithShape="0"/>
          </a:effectLst>
        </p:spPr>
        <p:style>
          <a:lnRef idx="3">
            <a:schemeClr val="lt1"/>
          </a:lnRef>
          <a:fillRef idx="1">
            <a:schemeClr val="accent5"/>
          </a:fillRef>
          <a:effectRef idx="1">
            <a:schemeClr val="accent5"/>
          </a:effectRef>
          <a:fontRef idx="minor">
            <a:schemeClr val="lt1"/>
          </a:fontRef>
        </p:style>
        <p:txBody>
          <a:bodyPr rtlCol="0" anchor="ctr"/>
          <a:lstStyle/>
          <a:p>
            <a:pPr algn="ctr"/>
            <a:endParaRPr lang="zh-CN" alt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6" name="TextBox 5"/>
          <p:cNvSpPr txBox="1"/>
          <p:nvPr/>
        </p:nvSpPr>
        <p:spPr>
          <a:xfrm>
            <a:off x="3763152" y="4029078"/>
            <a:ext cx="3604172" cy="584775"/>
          </a:xfrm>
          <a:prstGeom prst="rect">
            <a:avLst/>
          </a:prstGeom>
          <a:noFill/>
        </p:spPr>
        <p:txBody>
          <a:bodyPr wrap="square" rtlCol="0">
            <a:spAutoFit/>
          </a:bodyPr>
          <a:lstStyle/>
          <a:p>
            <a:pPr algn="ctr"/>
            <a:r>
              <a:rPr lang="zh-CN" altLang="en-US" sz="3200" b="1" dirty="0" smtClean="0">
                <a:solidFill>
                  <a:schemeClr val="accent5">
                    <a:lumMod val="50000"/>
                  </a:schemeClr>
                </a:solidFill>
                <a:latin typeface="+mj-ea"/>
                <a:ea typeface="+mj-ea"/>
              </a:rPr>
              <a:t>课堂作业</a:t>
            </a:r>
            <a:endParaRPr lang="zh-CN" altLang="en-US" sz="3200" b="1" dirty="0">
              <a:solidFill>
                <a:schemeClr val="accent5">
                  <a:lumMod val="50000"/>
                </a:schemeClr>
              </a:solidFill>
              <a:latin typeface="+mj-ea"/>
              <a:ea typeface="+mj-ea"/>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矩形 89"/>
          <p:cNvSpPr/>
          <p:nvPr/>
        </p:nvSpPr>
        <p:spPr>
          <a:xfrm>
            <a:off x="1" y="4235006"/>
            <a:ext cx="12241213" cy="2389780"/>
          </a:xfrm>
          <a:prstGeom prst="rect">
            <a:avLst/>
          </a:prstGeom>
          <a:solidFill>
            <a:schemeClr val="accent1"/>
          </a:solidFill>
          <a:ln>
            <a:noFill/>
          </a:ln>
          <a:effectLst>
            <a:outerShdw blurRad="50800" dist="381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4398" tIns="62199" rIns="124398" bIns="62199" rtlCol="0" anchor="ctr"/>
          <a:lstStyle/>
          <a:p>
            <a:pPr algn="ctr"/>
            <a:endParaRPr lang="zh-CN" altLang="en-US"/>
          </a:p>
        </p:txBody>
      </p:sp>
      <p:sp>
        <p:nvSpPr>
          <p:cNvPr id="24" name="Text Box 2"/>
          <p:cNvSpPr txBox="1">
            <a:spLocks noChangeArrowheads="1"/>
          </p:cNvSpPr>
          <p:nvPr/>
        </p:nvSpPr>
        <p:spPr bwMode="auto">
          <a:xfrm>
            <a:off x="2168282" y="4541394"/>
            <a:ext cx="7870457" cy="904582"/>
          </a:xfrm>
          <a:prstGeom prst="rect">
            <a:avLst/>
          </a:prstGeom>
          <a:noFill/>
          <a:ln w="9525">
            <a:noFill/>
            <a:miter lim="800000"/>
            <a:headEnd/>
            <a:tailEnd/>
          </a:ln>
        </p:spPr>
        <p:txBody>
          <a:bodyPr wrap="square" lIns="124398" tIns="62199" rIns="124398" bIns="62199">
            <a:spAutoFit/>
          </a:bodyPr>
          <a:lstStyle/>
          <a:p>
            <a:pPr algn="ctr"/>
            <a:r>
              <a:rPr lang="en-US" altLang="zh-CN" sz="4900" b="1" dirty="0">
                <a:solidFill>
                  <a:schemeClr val="bg1"/>
                </a:solidFill>
                <a:latin typeface="微软雅黑" panose="020B0503020204020204" pitchFamily="34" charset="-122"/>
                <a:ea typeface="微软雅黑" panose="020B0503020204020204" pitchFamily="34" charset="-122"/>
              </a:rPr>
              <a:t>THANKS</a:t>
            </a:r>
          </a:p>
        </p:txBody>
      </p:sp>
      <p:grpSp>
        <p:nvGrpSpPr>
          <p:cNvPr id="3" name="组合 24"/>
          <p:cNvGrpSpPr/>
          <p:nvPr/>
        </p:nvGrpSpPr>
        <p:grpSpPr>
          <a:xfrm>
            <a:off x="3873347" y="5390563"/>
            <a:ext cx="4484395" cy="87267"/>
            <a:chOff x="2768751" y="4109175"/>
            <a:chExt cx="3349775" cy="62334"/>
          </a:xfrm>
        </p:grpSpPr>
        <p:cxnSp>
          <p:nvCxnSpPr>
            <p:cNvPr id="26" name="直接连接符 25"/>
            <p:cNvCxnSpPr/>
            <p:nvPr/>
          </p:nvCxnSpPr>
          <p:spPr>
            <a:xfrm>
              <a:off x="2799918" y="4140342"/>
              <a:ext cx="328744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7" name="椭圆 26"/>
            <p:cNvSpPr/>
            <p:nvPr/>
          </p:nvSpPr>
          <p:spPr>
            <a:xfrm>
              <a:off x="2768751" y="4109175"/>
              <a:ext cx="62334" cy="623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6056192" y="4109175"/>
              <a:ext cx="62334" cy="623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Text Box 2"/>
          <p:cNvSpPr txBox="1">
            <a:spLocks noChangeArrowheads="1"/>
          </p:cNvSpPr>
          <p:nvPr/>
        </p:nvSpPr>
        <p:spPr bwMode="auto">
          <a:xfrm>
            <a:off x="4867430" y="5509056"/>
            <a:ext cx="2463951" cy="356445"/>
          </a:xfrm>
          <a:prstGeom prst="rect">
            <a:avLst/>
          </a:prstGeom>
          <a:noFill/>
          <a:ln w="9525">
            <a:noFill/>
            <a:miter lim="800000"/>
            <a:headEnd/>
            <a:tailEnd/>
          </a:ln>
        </p:spPr>
        <p:txBody>
          <a:bodyPr wrap="square" lIns="124398" tIns="62199" rIns="124398" bIns="62199">
            <a:spAutoFit/>
          </a:bodyPr>
          <a:lstStyle/>
          <a:p>
            <a:pPr algn="dist">
              <a:defRPr/>
            </a:pPr>
            <a:r>
              <a:rPr lang="zh-CN" altLang="en-US" sz="1500" dirty="0">
                <a:solidFill>
                  <a:schemeClr val="bg1"/>
                </a:solidFill>
                <a:latin typeface="微软雅黑" pitchFamily="34" charset="-122"/>
                <a:ea typeface="微软雅黑" pitchFamily="34" charset="-122"/>
              </a:rPr>
              <a:t>谢谢聆听</a:t>
            </a:r>
          </a:p>
        </p:txBody>
      </p:sp>
      <p:grpSp>
        <p:nvGrpSpPr>
          <p:cNvPr id="4" name="组合 33"/>
          <p:cNvGrpSpPr/>
          <p:nvPr/>
        </p:nvGrpSpPr>
        <p:grpSpPr>
          <a:xfrm>
            <a:off x="4918690" y="5996003"/>
            <a:ext cx="440396" cy="460557"/>
            <a:chOff x="3543574" y="4265651"/>
            <a:chExt cx="414516" cy="414516"/>
          </a:xfrm>
        </p:grpSpPr>
        <p:sp>
          <p:nvSpPr>
            <p:cNvPr id="35" name="椭圆 34"/>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5" name="组合 35"/>
            <p:cNvGrpSpPr/>
            <p:nvPr/>
          </p:nvGrpSpPr>
          <p:grpSpPr>
            <a:xfrm>
              <a:off x="3629640" y="4325788"/>
              <a:ext cx="259976" cy="261734"/>
              <a:chOff x="5042691" y="2273922"/>
              <a:chExt cx="702937" cy="707690"/>
            </a:xfrm>
            <a:solidFill>
              <a:schemeClr val="bg1"/>
            </a:solidFill>
          </p:grpSpPr>
          <p:sp>
            <p:nvSpPr>
              <p:cNvPr id="37"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8"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6" name="组合 38"/>
          <p:cNvGrpSpPr/>
          <p:nvPr/>
        </p:nvGrpSpPr>
        <p:grpSpPr>
          <a:xfrm>
            <a:off x="5565616" y="5996003"/>
            <a:ext cx="440396" cy="460557"/>
            <a:chOff x="4102125" y="4265651"/>
            <a:chExt cx="414516" cy="414516"/>
          </a:xfrm>
        </p:grpSpPr>
        <p:sp>
          <p:nvSpPr>
            <p:cNvPr id="40" name="椭圆 39"/>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7" name="组合 40"/>
            <p:cNvGrpSpPr/>
            <p:nvPr/>
          </p:nvGrpSpPr>
          <p:grpSpPr>
            <a:xfrm>
              <a:off x="4199233" y="4358783"/>
              <a:ext cx="238761" cy="198211"/>
              <a:chOff x="3132963" y="3140191"/>
              <a:chExt cx="645573" cy="535933"/>
            </a:xfrm>
            <a:solidFill>
              <a:schemeClr val="bg1"/>
            </a:solidFill>
          </p:grpSpPr>
          <p:sp>
            <p:nvSpPr>
              <p:cNvPr id="42"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3"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4"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5"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6"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7"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8" name="组合 47"/>
          <p:cNvGrpSpPr/>
          <p:nvPr/>
        </p:nvGrpSpPr>
        <p:grpSpPr>
          <a:xfrm>
            <a:off x="6890813" y="5996003"/>
            <a:ext cx="440396" cy="460557"/>
            <a:chOff x="5181486" y="4265651"/>
            <a:chExt cx="414516" cy="414516"/>
          </a:xfrm>
        </p:grpSpPr>
        <p:sp>
          <p:nvSpPr>
            <p:cNvPr id="49" name="椭圆 48"/>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9" name="组合 49"/>
            <p:cNvGrpSpPr/>
            <p:nvPr/>
          </p:nvGrpSpPr>
          <p:grpSpPr>
            <a:xfrm>
              <a:off x="5287222" y="4375239"/>
              <a:ext cx="253419" cy="172633"/>
              <a:chOff x="4895160" y="4287159"/>
              <a:chExt cx="571418" cy="389258"/>
            </a:xfrm>
            <a:solidFill>
              <a:schemeClr val="bg1"/>
            </a:solidFill>
          </p:grpSpPr>
          <p:sp>
            <p:nvSpPr>
              <p:cNvPr id="51"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2"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3"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4"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5"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6"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7"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8"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9"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10" name="组合 59"/>
          <p:cNvGrpSpPr/>
          <p:nvPr/>
        </p:nvGrpSpPr>
        <p:grpSpPr>
          <a:xfrm>
            <a:off x="6226669" y="5996003"/>
            <a:ext cx="440396" cy="460557"/>
            <a:chOff x="4626437" y="4265651"/>
            <a:chExt cx="414516" cy="414516"/>
          </a:xfrm>
        </p:grpSpPr>
        <p:sp>
          <p:nvSpPr>
            <p:cNvPr id="61" name="椭圆 60"/>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chemeClr val="bg1"/>
                </a:solidFill>
                <a:latin typeface="Calibri"/>
                <a:ea typeface="宋体" panose="02010600030101010101" pitchFamily="2" charset="-122"/>
              </a:endParaRPr>
            </a:p>
          </p:txBody>
        </p:sp>
        <p:grpSp>
          <p:nvGrpSpPr>
            <p:cNvPr id="11" name="组合 61"/>
            <p:cNvGrpSpPr/>
            <p:nvPr/>
          </p:nvGrpSpPr>
          <p:grpSpPr>
            <a:xfrm>
              <a:off x="4710891" y="4356960"/>
              <a:ext cx="232896" cy="199705"/>
              <a:chOff x="3546346" y="2339026"/>
              <a:chExt cx="897787" cy="769842"/>
            </a:xfrm>
            <a:solidFill>
              <a:schemeClr val="bg1"/>
            </a:solidFill>
          </p:grpSpPr>
          <p:sp>
            <p:nvSpPr>
              <p:cNvPr id="63"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4"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5"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6"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7"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8"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9"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sp>
        <p:nvSpPr>
          <p:cNvPr id="2" name="TextBox 1"/>
          <p:cNvSpPr txBox="1"/>
          <p:nvPr/>
        </p:nvSpPr>
        <p:spPr>
          <a:xfrm>
            <a:off x="3048772" y="2386004"/>
            <a:ext cx="6051338" cy="802721"/>
          </a:xfrm>
          <a:prstGeom prst="rect">
            <a:avLst/>
          </a:prstGeom>
          <a:noFill/>
        </p:spPr>
        <p:txBody>
          <a:bodyPr wrap="square" lIns="124398" tIns="62199" rIns="124398" bIns="62199" rtlCol="0">
            <a:spAutoFit/>
          </a:bodyPr>
          <a:lstStyle/>
          <a:p>
            <a:pPr algn="ctr"/>
            <a:r>
              <a:rPr lang="zh-CN" altLang="en-US" sz="4400" b="1" dirty="0" smtClean="0">
                <a:solidFill>
                  <a:srgbClr val="0070C0"/>
                </a:solidFill>
                <a:latin typeface="微软雅黑" pitchFamily="34" charset="-122"/>
                <a:ea typeface="微软雅黑" pitchFamily="34" charset="-122"/>
              </a:rPr>
              <a:t>敬  请  批  评  指  正</a:t>
            </a:r>
            <a:endParaRPr lang="en-US" altLang="zh-CN" sz="4400" b="1" dirty="0" smtClean="0">
              <a:solidFill>
                <a:srgbClr val="0070C0"/>
              </a:solidFill>
              <a:latin typeface="微软雅黑" pitchFamily="34" charset="-122"/>
              <a:ea typeface="微软雅黑" pitchFamily="34" charset="-122"/>
            </a:endParaRPr>
          </a:p>
        </p:txBody>
      </p:sp>
    </p:spTree>
    <p:extLst>
      <p:ext uri="{BB962C8B-B14F-4D97-AF65-F5344CB8AC3E}">
        <p14:creationId xmlns:p14="http://schemas.microsoft.com/office/powerpoint/2010/main" xmlns="" val="448634914"/>
      </p:ext>
    </p:extLst>
  </p:cSld>
  <p:clrMapOvr>
    <a:masterClrMapping/>
  </p:clrMapOvr>
  <mc:AlternateContent xmlns:mc="http://schemas.openxmlformats.org/markup-compatibility/2006">
    <mc:Choice xmlns:p14="http://schemas.microsoft.com/office/powerpoint/2010/main" xmlns=""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3095017"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一、</a:t>
            </a:r>
            <a:r>
              <a:rPr lang="en-US" altLang="zh-CN" sz="2800" b="1" dirty="0" smtClean="0">
                <a:solidFill>
                  <a:srgbClr val="0070C0"/>
                </a:solidFill>
                <a:latin typeface="微软雅黑" pitchFamily="34" charset="-122"/>
                <a:ea typeface="微软雅黑" pitchFamily="34" charset="-122"/>
                <a:sym typeface="Arial" pitchFamily="34" charset="0"/>
              </a:rPr>
              <a:t>ATS</a:t>
            </a:r>
            <a:r>
              <a:rPr lang="zh-CN" altLang="en-US" sz="2800" b="1" dirty="0" smtClean="0">
                <a:solidFill>
                  <a:srgbClr val="0070C0"/>
                </a:solidFill>
                <a:latin typeface="微软雅黑" pitchFamily="34" charset="-122"/>
                <a:ea typeface="微软雅黑" pitchFamily="34" charset="-122"/>
                <a:sym typeface="Arial" pitchFamily="34" charset="0"/>
              </a:rPr>
              <a:t>系统概述</a:t>
            </a:r>
          </a:p>
        </p:txBody>
      </p:sp>
      <p:sp>
        <p:nvSpPr>
          <p:cNvPr id="3" name="右箭头 2"/>
          <p:cNvSpPr/>
          <p:nvPr/>
        </p:nvSpPr>
        <p:spPr>
          <a:xfrm rot="5400000">
            <a:off x="5406226" y="4029078"/>
            <a:ext cx="785818" cy="1643074"/>
          </a:xfrm>
          <a:prstGeom prst="rightArrow">
            <a:avLst/>
          </a:prstGeom>
          <a:ln w="28575"/>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a:p>
        </p:txBody>
      </p:sp>
      <p:grpSp>
        <p:nvGrpSpPr>
          <p:cNvPr id="4" name="组合 9"/>
          <p:cNvGrpSpPr/>
          <p:nvPr/>
        </p:nvGrpSpPr>
        <p:grpSpPr>
          <a:xfrm>
            <a:off x="1548574" y="1528748"/>
            <a:ext cx="8215370" cy="2714643"/>
            <a:chOff x="500034" y="1857363"/>
            <a:chExt cx="8215370" cy="2578912"/>
          </a:xfrm>
        </p:grpSpPr>
        <p:sp>
          <p:nvSpPr>
            <p:cNvPr id="5" name="圆角矩形 4"/>
            <p:cNvSpPr/>
            <p:nvPr/>
          </p:nvSpPr>
          <p:spPr>
            <a:xfrm>
              <a:off x="500034" y="2140856"/>
              <a:ext cx="8215370" cy="2295419"/>
            </a:xfrm>
            <a:prstGeom prst="roundRect">
              <a:avLst>
                <a:gd name="adj" fmla="val 7531"/>
              </a:avLst>
            </a:prstGeom>
            <a:noFill/>
            <a:ln w="28575">
              <a:solidFill>
                <a:schemeClr val="tx2">
                  <a:lumMod val="60000"/>
                  <a:lumOff val="4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sz="2400"/>
            </a:p>
          </p:txBody>
        </p:sp>
        <p:grpSp>
          <p:nvGrpSpPr>
            <p:cNvPr id="6" name="组合 8"/>
            <p:cNvGrpSpPr/>
            <p:nvPr/>
          </p:nvGrpSpPr>
          <p:grpSpPr>
            <a:xfrm>
              <a:off x="2594596" y="1857363"/>
              <a:ext cx="3834792" cy="610795"/>
              <a:chOff x="571472" y="2345526"/>
              <a:chExt cx="1571636" cy="1151503"/>
            </a:xfrm>
          </p:grpSpPr>
          <p:sp>
            <p:nvSpPr>
              <p:cNvPr id="8" name="圆角矩形 4"/>
              <p:cNvSpPr/>
              <p:nvPr/>
            </p:nvSpPr>
            <p:spPr>
              <a:xfrm>
                <a:off x="571472" y="2345526"/>
                <a:ext cx="1571636" cy="1151503"/>
              </a:xfrm>
              <a:prstGeom prst="roundRect">
                <a:avLst/>
              </a:prstGeom>
              <a:solidFill>
                <a:schemeClr val="accent2">
                  <a:lumMod val="75000"/>
                </a:schemeClr>
              </a:solid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zh-CN" altLang="en-US" sz="2400"/>
              </a:p>
            </p:txBody>
          </p:sp>
          <p:sp>
            <p:nvSpPr>
              <p:cNvPr id="9" name="TextBox 8"/>
              <p:cNvSpPr txBox="1"/>
              <p:nvPr/>
            </p:nvSpPr>
            <p:spPr>
              <a:xfrm>
                <a:off x="630028" y="2480201"/>
                <a:ext cx="1493171" cy="826837"/>
              </a:xfrm>
              <a:prstGeom prst="rect">
                <a:avLst/>
              </a:prstGeom>
              <a:noFill/>
            </p:spPr>
            <p:txBody>
              <a:bodyPr wrap="square" rtlCol="0">
                <a:spAutoFit/>
              </a:bodyPr>
              <a:lstStyle/>
              <a:p>
                <a:pPr algn="ctr"/>
                <a:r>
                  <a:rPr lang="en-US" altLang="zh-CN" sz="2400" b="1" dirty="0" smtClean="0">
                    <a:solidFill>
                      <a:schemeClr val="bg1"/>
                    </a:solidFill>
                    <a:latin typeface="Times New Roman" pitchFamily="18" charset="0"/>
                    <a:ea typeface="+mj-ea"/>
                    <a:cs typeface="Times New Roman" pitchFamily="18" charset="0"/>
                  </a:rPr>
                  <a:t>ATS</a:t>
                </a:r>
                <a:r>
                  <a:rPr lang="zh-CN" altLang="en-US" sz="2400" b="1" dirty="0" smtClean="0">
                    <a:solidFill>
                      <a:schemeClr val="bg1"/>
                    </a:solidFill>
                    <a:latin typeface="Times New Roman" pitchFamily="18" charset="0"/>
                    <a:ea typeface="+mj-ea"/>
                    <a:cs typeface="Times New Roman" pitchFamily="18" charset="0"/>
                  </a:rPr>
                  <a:t>系统</a:t>
                </a:r>
                <a:endParaRPr lang="zh-CN" altLang="en-US" sz="2400" b="1" dirty="0">
                  <a:solidFill>
                    <a:schemeClr val="bg1"/>
                  </a:solidFill>
                  <a:latin typeface="Times New Roman" pitchFamily="18" charset="0"/>
                  <a:ea typeface="+mj-ea"/>
                  <a:cs typeface="Times New Roman" pitchFamily="18" charset="0"/>
                </a:endParaRPr>
              </a:p>
            </p:txBody>
          </p:sp>
        </p:grpSp>
        <p:sp>
          <p:nvSpPr>
            <p:cNvPr id="7" name="矩形 6"/>
            <p:cNvSpPr/>
            <p:nvPr/>
          </p:nvSpPr>
          <p:spPr>
            <a:xfrm>
              <a:off x="642910" y="2560970"/>
              <a:ext cx="8001056" cy="1842044"/>
            </a:xfrm>
            <a:prstGeom prst="rect">
              <a:avLst/>
            </a:prstGeom>
          </p:spPr>
          <p:txBody>
            <a:bodyPr wrap="square">
              <a:spAutoFit/>
            </a:bodyPr>
            <a:lstStyle/>
            <a:p>
              <a:r>
                <a:rPr lang="zh-CN" altLang="en-US" sz="2400" b="1" dirty="0" smtClean="0">
                  <a:solidFill>
                    <a:srgbClr val="333399"/>
                  </a:solidFill>
                  <a:latin typeface="Times New Roman" pitchFamily="18" charset="0"/>
                  <a:ea typeface="宋体" pitchFamily="2" charset="-122"/>
                  <a:cs typeface="Times New Roman" pitchFamily="18" charset="0"/>
                </a:rPr>
                <a:t>        实现对列车运行及所控制的道岔、信号等设备运行状态的监督和控制，给行车调度员显示出全线列车的运行状态，监督和记录运行图的执行情况，在列车因故偏离运行图时及时做出调整，辅助行车调度人员完成对全线列车运行的管理。</a:t>
              </a:r>
            </a:p>
          </p:txBody>
        </p:sp>
      </p:grpSp>
      <p:sp>
        <p:nvSpPr>
          <p:cNvPr id="10" name="矩形 9"/>
          <p:cNvSpPr/>
          <p:nvPr/>
        </p:nvSpPr>
        <p:spPr>
          <a:xfrm>
            <a:off x="1405698" y="5672152"/>
            <a:ext cx="8358246" cy="461665"/>
          </a:xfrm>
          <a:prstGeom prst="rect">
            <a:avLst/>
          </a:prstGeom>
        </p:spPr>
        <p:txBody>
          <a:bodyPr wrap="square">
            <a:spAutoFit/>
          </a:bodyPr>
          <a:lstStyle/>
          <a:p>
            <a:pPr lvl="0" algn="ctr"/>
            <a:r>
              <a:rPr lang="en-US" altLang="zh-CN" sz="2400" b="1" kern="0" dirty="0" smtClean="0">
                <a:solidFill>
                  <a:srgbClr val="333399"/>
                </a:solidFill>
                <a:latin typeface="Times New Roman" pitchFamily="18" charset="0"/>
                <a:ea typeface="+mj-ea"/>
                <a:cs typeface="Times New Roman" pitchFamily="18" charset="0"/>
              </a:rPr>
              <a:t>ATS</a:t>
            </a:r>
            <a:r>
              <a:rPr lang="zh-CN" altLang="en-US" sz="2400" b="1" kern="0" dirty="0" smtClean="0">
                <a:solidFill>
                  <a:srgbClr val="333399"/>
                </a:solidFill>
                <a:latin typeface="Times New Roman" pitchFamily="18" charset="0"/>
                <a:ea typeface="+mj-ea"/>
                <a:cs typeface="Times New Roman" pitchFamily="18" charset="0"/>
              </a:rPr>
              <a:t>功能由位于控制中心内的设备实现</a:t>
            </a:r>
            <a:endParaRPr kumimoji="0" lang="zh-CN" altLang="en-US" sz="1800" b="1" i="0" u="none" strike="noStrike" kern="0" cap="none" spc="0" normalizeH="0" baseline="0" noProof="0" dirty="0">
              <a:ln>
                <a:noFill/>
              </a:ln>
              <a:solidFill>
                <a:srgbClr val="333399"/>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anim calcmode="lin" valueType="num">
                                      <p:cBhvr>
                                        <p:cTn id="14" dur="500" fill="hold"/>
                                        <p:tgtEl>
                                          <p:spTgt spid="3"/>
                                        </p:tgtEl>
                                        <p:attrNameLst>
                                          <p:attrName>ppt_x</p:attrName>
                                        </p:attrNameLst>
                                      </p:cBhvr>
                                      <p:tavLst>
                                        <p:tav tm="0">
                                          <p:val>
                                            <p:strVal val="#ppt_x"/>
                                          </p:val>
                                        </p:tav>
                                        <p:tav tm="100000">
                                          <p:val>
                                            <p:strVal val="#ppt_x"/>
                                          </p:val>
                                        </p:tav>
                                      </p:tavLst>
                                    </p:anim>
                                    <p:anim calcmode="lin" valueType="num">
                                      <p:cBhvr>
                                        <p:cTn id="15" dur="5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3806751"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二、</a:t>
            </a:r>
            <a:r>
              <a:rPr lang="en-US" altLang="zh-CN" sz="2800" b="1" dirty="0" smtClean="0">
                <a:solidFill>
                  <a:srgbClr val="0070C0"/>
                </a:solidFill>
                <a:latin typeface="微软雅黑" pitchFamily="34" charset="-122"/>
                <a:ea typeface="微软雅黑" pitchFamily="34" charset="-122"/>
                <a:sym typeface="Arial" pitchFamily="34" charset="0"/>
              </a:rPr>
              <a:t>ATS</a:t>
            </a:r>
            <a:r>
              <a:rPr lang="zh-CN" altLang="en-US" sz="2800" b="1" dirty="0" smtClean="0">
                <a:solidFill>
                  <a:srgbClr val="0070C0"/>
                </a:solidFill>
                <a:latin typeface="微软雅黑" pitchFamily="34" charset="-122"/>
                <a:ea typeface="微软雅黑" pitchFamily="34" charset="-122"/>
                <a:sym typeface="Arial" pitchFamily="34" charset="0"/>
              </a:rPr>
              <a:t>系统设备组成</a:t>
            </a:r>
            <a:endParaRPr lang="zh-CN" altLang="en-US" sz="2800" b="1" dirty="0" smtClean="0">
              <a:solidFill>
                <a:srgbClr val="0070C0"/>
              </a:solidFill>
              <a:latin typeface="微软雅黑" pitchFamily="34" charset="-122"/>
              <a:ea typeface="微软雅黑" pitchFamily="34" charset="-122"/>
              <a:sym typeface="Arial" pitchFamily="34" charset="0"/>
            </a:endParaRPr>
          </a:p>
        </p:txBody>
      </p:sp>
      <p:sp>
        <p:nvSpPr>
          <p:cNvPr id="3" name="Rectangle 1"/>
          <p:cNvSpPr>
            <a:spLocks noChangeArrowheads="1"/>
          </p:cNvSpPr>
          <p:nvPr/>
        </p:nvSpPr>
        <p:spPr bwMode="auto">
          <a:xfrm>
            <a:off x="191252" y="1171558"/>
            <a:ext cx="11715832" cy="1200329"/>
          </a:xfrm>
          <a:prstGeom prst="rect">
            <a:avLst/>
          </a:prstGeom>
          <a:noFill/>
          <a:ln w="9525">
            <a:solidFill>
              <a:srgbClr val="FF66FF"/>
            </a:solid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base">
              <a:lnSpc>
                <a:spcPct val="150000"/>
              </a:lnSpc>
              <a:spcBef>
                <a:spcPct val="0"/>
              </a:spcBef>
              <a:spcAft>
                <a:spcPct val="0"/>
              </a:spcAft>
              <a:defRPr/>
            </a:pPr>
            <a:r>
              <a:rPr lang="en-US" altLang="zh-CN" sz="2400" b="1" kern="0" dirty="0" smtClean="0">
                <a:solidFill>
                  <a:srgbClr val="333399"/>
                </a:solidFill>
                <a:latin typeface="Times New Roman" pitchFamily="18" charset="0"/>
                <a:ea typeface="+mj-ea"/>
                <a:cs typeface="Times New Roman" pitchFamily="18" charset="0"/>
              </a:rPr>
              <a:t>        ATS</a:t>
            </a:r>
            <a:r>
              <a:rPr lang="zh-CN" altLang="en-US" sz="2400" b="1" kern="0" dirty="0" smtClean="0">
                <a:solidFill>
                  <a:srgbClr val="333399"/>
                </a:solidFill>
                <a:latin typeface="Times New Roman" pitchFamily="18" charset="0"/>
                <a:ea typeface="+mj-ea"/>
                <a:cs typeface="Times New Roman" pitchFamily="18" charset="0"/>
              </a:rPr>
              <a:t>系统由</a:t>
            </a:r>
            <a:r>
              <a:rPr lang="zh-CN" altLang="en-US" sz="2400" b="1" kern="0" dirty="0" smtClean="0">
                <a:solidFill>
                  <a:srgbClr val="C00000"/>
                </a:solidFill>
                <a:latin typeface="Times New Roman" pitchFamily="18" charset="0"/>
                <a:ea typeface="+mj-ea"/>
                <a:cs typeface="Times New Roman" pitchFamily="18" charset="0"/>
              </a:rPr>
              <a:t>控制中心设备</a:t>
            </a:r>
            <a:r>
              <a:rPr lang="zh-CN" altLang="en-US" sz="2400" b="1" kern="0" dirty="0" smtClean="0">
                <a:latin typeface="Times New Roman" pitchFamily="18" charset="0"/>
                <a:ea typeface="+mj-ea"/>
                <a:cs typeface="Times New Roman" pitchFamily="18" charset="0"/>
              </a:rPr>
              <a:t>、</a:t>
            </a:r>
            <a:r>
              <a:rPr lang="zh-CN" altLang="en-US" sz="2400" b="1" kern="0" dirty="0" smtClean="0">
                <a:solidFill>
                  <a:srgbClr val="C00000"/>
                </a:solidFill>
                <a:latin typeface="Times New Roman" pitchFamily="18" charset="0"/>
                <a:ea typeface="+mj-ea"/>
                <a:cs typeface="Times New Roman" pitchFamily="18" charset="0"/>
              </a:rPr>
              <a:t>车站设备</a:t>
            </a:r>
            <a:r>
              <a:rPr lang="zh-CN" altLang="en-US" sz="2400" b="1" kern="0" dirty="0" smtClean="0">
                <a:latin typeface="Times New Roman" pitchFamily="18" charset="0"/>
                <a:ea typeface="+mj-ea"/>
                <a:cs typeface="Times New Roman" pitchFamily="18" charset="0"/>
              </a:rPr>
              <a:t>、</a:t>
            </a:r>
            <a:r>
              <a:rPr lang="zh-CN" altLang="en-US" sz="2400" b="1" kern="0" dirty="0" smtClean="0">
                <a:solidFill>
                  <a:srgbClr val="C00000"/>
                </a:solidFill>
                <a:latin typeface="Times New Roman" pitchFamily="18" charset="0"/>
                <a:ea typeface="+mj-ea"/>
                <a:cs typeface="Times New Roman" pitchFamily="18" charset="0"/>
              </a:rPr>
              <a:t>车辆段设备</a:t>
            </a:r>
            <a:r>
              <a:rPr lang="zh-CN" altLang="en-US" sz="2400" b="1" kern="0" dirty="0" smtClean="0">
                <a:latin typeface="Times New Roman" pitchFamily="18" charset="0"/>
                <a:ea typeface="+mj-ea"/>
                <a:cs typeface="Times New Roman" pitchFamily="18" charset="0"/>
              </a:rPr>
              <a:t>、</a:t>
            </a:r>
            <a:r>
              <a:rPr lang="zh-CN" altLang="en-US" sz="2400" b="1" kern="0" dirty="0" smtClean="0">
                <a:solidFill>
                  <a:srgbClr val="C00000"/>
                </a:solidFill>
                <a:latin typeface="Times New Roman" pitchFamily="18" charset="0"/>
                <a:ea typeface="+mj-ea"/>
                <a:cs typeface="Times New Roman" pitchFamily="18" charset="0"/>
              </a:rPr>
              <a:t>列车识别系统</a:t>
            </a:r>
            <a:r>
              <a:rPr lang="zh-CN" altLang="en-US" sz="2400" b="1" kern="0" dirty="0" smtClean="0">
                <a:solidFill>
                  <a:srgbClr val="333399"/>
                </a:solidFill>
                <a:latin typeface="Times New Roman" pitchFamily="18" charset="0"/>
                <a:ea typeface="+mj-ea"/>
                <a:cs typeface="Times New Roman" pitchFamily="18" charset="0"/>
              </a:rPr>
              <a:t>及</a:t>
            </a:r>
            <a:r>
              <a:rPr lang="zh-CN" altLang="en-US" sz="2400" b="1" kern="0" dirty="0" smtClean="0">
                <a:solidFill>
                  <a:srgbClr val="C00000"/>
                </a:solidFill>
                <a:latin typeface="Times New Roman" pitchFamily="18" charset="0"/>
                <a:ea typeface="+mj-ea"/>
                <a:cs typeface="Times New Roman" pitchFamily="18" charset="0"/>
              </a:rPr>
              <a:t>列车发车计时器</a:t>
            </a:r>
            <a:r>
              <a:rPr lang="zh-CN" altLang="en-US" sz="2400" b="1" kern="0" dirty="0" smtClean="0">
                <a:solidFill>
                  <a:srgbClr val="333399"/>
                </a:solidFill>
                <a:latin typeface="Times New Roman" pitchFamily="18" charset="0"/>
                <a:ea typeface="+mj-ea"/>
                <a:cs typeface="Times New Roman" pitchFamily="18" charset="0"/>
              </a:rPr>
              <a:t>等组成。因用户要求不同，</a:t>
            </a:r>
            <a:r>
              <a:rPr lang="en-US" altLang="zh-CN" sz="2400" b="1" kern="0" dirty="0" smtClean="0">
                <a:solidFill>
                  <a:srgbClr val="333399"/>
                </a:solidFill>
                <a:latin typeface="Times New Roman" pitchFamily="18" charset="0"/>
                <a:ea typeface="+mj-ea"/>
                <a:cs typeface="Times New Roman" pitchFamily="18" charset="0"/>
              </a:rPr>
              <a:t>ATS</a:t>
            </a:r>
            <a:r>
              <a:rPr lang="zh-CN" altLang="en-US" sz="2400" b="1" kern="0" dirty="0" smtClean="0">
                <a:solidFill>
                  <a:srgbClr val="333399"/>
                </a:solidFill>
                <a:latin typeface="Times New Roman" pitchFamily="18" charset="0"/>
                <a:ea typeface="+mj-ea"/>
                <a:cs typeface="Times New Roman" pitchFamily="18" charset="0"/>
              </a:rPr>
              <a:t>的硬件、软件配置差别很大。</a:t>
            </a:r>
          </a:p>
        </p:txBody>
      </p:sp>
      <p:pic>
        <p:nvPicPr>
          <p:cNvPr id="4" name="图片 2" descr="image6.jpeg"/>
          <p:cNvPicPr>
            <a:picLocks noChangeAspect="1"/>
          </p:cNvPicPr>
          <p:nvPr/>
        </p:nvPicPr>
        <p:blipFill>
          <a:blip r:embed="rId2" cstate="print"/>
          <a:srcRect l="1869" t="1657" r="935" b="1542"/>
          <a:stretch>
            <a:fillRect/>
          </a:stretch>
        </p:blipFill>
        <p:spPr bwMode="auto">
          <a:xfrm>
            <a:off x="762756" y="2600318"/>
            <a:ext cx="6646655" cy="4214842"/>
          </a:xfrm>
          <a:prstGeom prst="rect">
            <a:avLst/>
          </a:prstGeom>
          <a:noFill/>
          <a:ln w="9525">
            <a:noFill/>
            <a:miter lim="800000"/>
            <a:headEnd/>
            <a:tailEnd/>
          </a:ln>
        </p:spPr>
      </p:pic>
      <p:sp>
        <p:nvSpPr>
          <p:cNvPr id="5" name="Rectangle 1"/>
          <p:cNvSpPr>
            <a:spLocks noChangeArrowheads="1"/>
          </p:cNvSpPr>
          <p:nvPr/>
        </p:nvSpPr>
        <p:spPr bwMode="auto">
          <a:xfrm>
            <a:off x="7835118" y="2957508"/>
            <a:ext cx="4143404"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base">
              <a:lnSpc>
                <a:spcPct val="150000"/>
              </a:lnSpc>
              <a:spcBef>
                <a:spcPct val="0"/>
              </a:spcBef>
              <a:spcAft>
                <a:spcPct val="0"/>
              </a:spcAft>
              <a:defRPr/>
            </a:pPr>
            <a:r>
              <a:rPr lang="en-US" altLang="zh-CN" sz="2400" b="1" kern="0" dirty="0" smtClean="0">
                <a:latin typeface="Times New Roman" pitchFamily="18" charset="0"/>
                <a:ea typeface="+mj-ea"/>
                <a:cs typeface="Times New Roman" pitchFamily="18" charset="0"/>
              </a:rPr>
              <a:t>ATS</a:t>
            </a:r>
            <a:r>
              <a:rPr lang="zh-CN" altLang="en-US" sz="2400" b="1" kern="0" dirty="0" smtClean="0">
                <a:latin typeface="Times New Roman" pitchFamily="18" charset="0"/>
                <a:ea typeface="+mj-ea"/>
                <a:cs typeface="Times New Roman" pitchFamily="18" charset="0"/>
              </a:rPr>
              <a:t>系统为多层体系结构，位于</a:t>
            </a:r>
            <a:r>
              <a:rPr lang="zh-CN" altLang="en-US" sz="2400" b="1" kern="0" dirty="0" smtClean="0">
                <a:solidFill>
                  <a:srgbClr val="0303EB"/>
                </a:solidFill>
                <a:latin typeface="Times New Roman" pitchFamily="18" charset="0"/>
                <a:ea typeface="+mj-ea"/>
                <a:cs typeface="Times New Roman" pitchFamily="18" charset="0"/>
              </a:rPr>
              <a:t>控制中心的</a:t>
            </a:r>
            <a:r>
              <a:rPr lang="en-US" altLang="zh-CN" sz="2400" b="1" kern="0" dirty="0" smtClean="0">
                <a:solidFill>
                  <a:srgbClr val="0303EB"/>
                </a:solidFill>
                <a:latin typeface="Times New Roman" pitchFamily="18" charset="0"/>
                <a:ea typeface="+mj-ea"/>
                <a:cs typeface="Times New Roman" pitchFamily="18" charset="0"/>
              </a:rPr>
              <a:t>ATS</a:t>
            </a:r>
            <a:r>
              <a:rPr lang="zh-CN" altLang="en-US" sz="2400" b="1" kern="0" dirty="0" smtClean="0">
                <a:solidFill>
                  <a:srgbClr val="0303EB"/>
                </a:solidFill>
                <a:latin typeface="Times New Roman" pitchFamily="18" charset="0"/>
                <a:ea typeface="+mj-ea"/>
                <a:cs typeface="Times New Roman" pitchFamily="18" charset="0"/>
              </a:rPr>
              <a:t>监控设备</a:t>
            </a:r>
            <a:r>
              <a:rPr lang="zh-CN" altLang="en-US" sz="2400" b="1" kern="0" dirty="0" smtClean="0">
                <a:latin typeface="Times New Roman" pitchFamily="18" charset="0"/>
                <a:ea typeface="+mj-ea"/>
                <a:cs typeface="Times New Roman" pitchFamily="18" charset="0"/>
              </a:rPr>
              <a:t>处于结构的最高层，位于车站的</a:t>
            </a:r>
            <a:r>
              <a:rPr lang="en-US" altLang="zh-CN" sz="2400" b="1" kern="0" dirty="0" smtClean="0">
                <a:latin typeface="Times New Roman" pitchFamily="18" charset="0"/>
                <a:ea typeface="+mj-ea"/>
                <a:cs typeface="Times New Roman" pitchFamily="18" charset="0"/>
              </a:rPr>
              <a:t>ATS</a:t>
            </a:r>
            <a:r>
              <a:rPr lang="zh-CN" altLang="en-US" sz="2400" b="1" kern="0" dirty="0" smtClean="0">
                <a:latin typeface="Times New Roman" pitchFamily="18" charset="0"/>
                <a:ea typeface="+mj-ea"/>
                <a:cs typeface="Times New Roman" pitchFamily="18" charset="0"/>
              </a:rPr>
              <a:t>监控设备处于结构的低层。</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3806751"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二、</a:t>
            </a:r>
            <a:r>
              <a:rPr lang="en-US" altLang="zh-CN" sz="2800" b="1" dirty="0" smtClean="0">
                <a:solidFill>
                  <a:srgbClr val="0070C0"/>
                </a:solidFill>
                <a:latin typeface="微软雅黑" pitchFamily="34" charset="-122"/>
                <a:ea typeface="微软雅黑" pitchFamily="34" charset="-122"/>
                <a:sym typeface="Arial" pitchFamily="34" charset="0"/>
              </a:rPr>
              <a:t>ATS</a:t>
            </a:r>
            <a:r>
              <a:rPr lang="zh-CN" altLang="en-US" sz="2800" b="1" dirty="0" smtClean="0">
                <a:solidFill>
                  <a:srgbClr val="0070C0"/>
                </a:solidFill>
                <a:latin typeface="微软雅黑" pitchFamily="34" charset="-122"/>
                <a:ea typeface="微软雅黑" pitchFamily="34" charset="-122"/>
                <a:sym typeface="Arial" pitchFamily="34" charset="0"/>
              </a:rPr>
              <a:t>系统设备组成</a:t>
            </a:r>
            <a:endParaRPr lang="zh-CN" altLang="en-US" sz="2800" b="1" dirty="0" smtClean="0">
              <a:solidFill>
                <a:srgbClr val="0070C0"/>
              </a:solidFill>
              <a:latin typeface="微软雅黑" pitchFamily="34" charset="-122"/>
              <a:ea typeface="微软雅黑" pitchFamily="34" charset="-122"/>
              <a:sym typeface="Arial" pitchFamily="34" charset="0"/>
            </a:endParaRPr>
          </a:p>
        </p:txBody>
      </p:sp>
      <p:grpSp>
        <p:nvGrpSpPr>
          <p:cNvPr id="3" name="组合 2"/>
          <p:cNvGrpSpPr/>
          <p:nvPr/>
        </p:nvGrpSpPr>
        <p:grpSpPr>
          <a:xfrm>
            <a:off x="738182" y="2314566"/>
            <a:ext cx="2714644" cy="2071702"/>
            <a:chOff x="3048000" y="1651017"/>
            <a:chExt cx="3048000" cy="2032000"/>
          </a:xfrm>
        </p:grpSpPr>
        <p:sp>
          <p:nvSpPr>
            <p:cNvPr id="4" name="梯形 3"/>
            <p:cNvSpPr/>
            <p:nvPr/>
          </p:nvSpPr>
          <p:spPr>
            <a:xfrm>
              <a:off x="3048000" y="1651017"/>
              <a:ext cx="3048000" cy="2032000"/>
            </a:xfrm>
            <a:prstGeom prst="trapezoid">
              <a:avLst>
                <a:gd name="adj" fmla="val 75000"/>
              </a:avLst>
            </a:prstGeom>
            <a:solidFill>
              <a:srgbClr val="4BACC6">
                <a:hueOff val="0"/>
                <a:satOff val="0"/>
                <a:lumOff val="0"/>
                <a:alphaOff val="0"/>
              </a:srgbClr>
            </a:solidFill>
            <a:ln w="12700" cap="flat" cmpd="sng" algn="ctr">
              <a:noFill/>
              <a:prstDash val="solid"/>
            </a:ln>
            <a:effectLst/>
            <a:scene3d>
              <a:camera prst="orthographicFront">
                <a:rot lat="0" lon="0" rev="0"/>
              </a:camera>
              <a:lightRig rig="glow" dir="t">
                <a:rot lat="0" lon="0" rev="14100000"/>
              </a:lightRig>
            </a:scene3d>
            <a:sp3d prstMaterial="softEdge">
              <a:bevelT w="127000" prst="artDeco"/>
            </a:sp3d>
          </p:spPr>
        </p:sp>
        <p:sp>
          <p:nvSpPr>
            <p:cNvPr id="5" name="梯形 4"/>
            <p:cNvSpPr/>
            <p:nvPr/>
          </p:nvSpPr>
          <p:spPr>
            <a:xfrm>
              <a:off x="3476628" y="2357430"/>
              <a:ext cx="2238380" cy="1325587"/>
            </a:xfrm>
            <a:prstGeom prst="rect">
              <a:avLst/>
            </a:prstGeom>
            <a:noFill/>
            <a:ln>
              <a:noFill/>
            </a:ln>
            <a:effectLst/>
            <a:scene3d>
              <a:camera prst="orthographicFront">
                <a:rot lat="0" lon="0" rev="0"/>
              </a:camera>
              <a:lightRig rig="glow" dir="t">
                <a:rot lat="0" lon="0" rev="14100000"/>
              </a:lightRig>
            </a:scene3d>
            <a:sp3d/>
          </p:spPr>
          <p:txBody>
            <a:bodyPr spcFirstLastPara="0" vert="horz" wrap="square" lIns="35560" tIns="35560" rIns="35560" bIns="35560" numCol="1" spcCol="1270" anchor="ctr" anchorCtr="0">
              <a:noAutofit/>
            </a:bodyPr>
            <a:lstStyle/>
            <a:p>
              <a:pPr marL="0" marR="0" lvl="0" indent="0" algn="ctr" defTabSz="1244600" eaLnBrk="1" fontAlgn="auto" latinLnBrk="0" hangingPunct="1">
                <a:lnSpc>
                  <a:spcPct val="90000"/>
                </a:lnSpc>
                <a:spcBef>
                  <a:spcPct val="0"/>
                </a:spcBef>
                <a:spcAft>
                  <a:spcPct val="35000"/>
                </a:spcAft>
                <a:buClrTx/>
                <a:buSzTx/>
                <a:buFontTx/>
                <a:buNone/>
                <a:tabLst/>
                <a:defRPr/>
              </a:pPr>
              <a:r>
                <a:rPr kumimoji="0" lang="zh-CN" altLang="en-US" sz="2800" b="1" i="0" u="none" strike="noStrike" kern="1200" cap="none" spc="0" normalizeH="0" baseline="0" noProof="0" dirty="0" smtClean="0">
                  <a:ln>
                    <a:noFill/>
                  </a:ln>
                  <a:solidFill>
                    <a:sysClr val="window" lastClr="FFFFFF"/>
                  </a:solidFill>
                  <a:effectLst/>
                  <a:uLnTx/>
                  <a:uFillTx/>
                  <a:latin typeface="Perpetua"/>
                  <a:ea typeface="宋体"/>
                  <a:cs typeface="+mn-cs"/>
                </a:rPr>
                <a:t>控制中心             </a:t>
              </a:r>
              <a:r>
                <a:rPr kumimoji="0" lang="en-US" altLang="zh-CN" sz="2800" b="1" i="0" u="none" strike="noStrike" kern="1200" cap="none" spc="0" normalizeH="0" baseline="0" noProof="0" dirty="0" smtClean="0">
                  <a:ln>
                    <a:noFill/>
                  </a:ln>
                  <a:solidFill>
                    <a:sysClr val="window" lastClr="FFFFFF"/>
                  </a:solidFill>
                  <a:effectLst/>
                  <a:uLnTx/>
                  <a:uFillTx/>
                  <a:latin typeface="Perpetua"/>
                  <a:ea typeface="宋体"/>
                  <a:cs typeface="+mn-cs"/>
                </a:rPr>
                <a:t>ATS</a:t>
              </a:r>
              <a:endParaRPr kumimoji="0" lang="zh-CN" altLang="en-US" sz="2800" b="1" i="0" u="none" strike="noStrike" kern="1200" cap="none" spc="0" normalizeH="0" baseline="0" noProof="0" dirty="0">
                <a:ln>
                  <a:noFill/>
                </a:ln>
                <a:solidFill>
                  <a:sysClr val="window" lastClr="FFFFFF"/>
                </a:solidFill>
                <a:effectLst/>
                <a:uLnTx/>
                <a:uFillTx/>
                <a:latin typeface="Perpetua"/>
                <a:ea typeface="宋体"/>
                <a:cs typeface="+mn-cs"/>
              </a:endParaRPr>
            </a:p>
          </p:txBody>
        </p:sp>
      </p:grpSp>
      <p:grpSp>
        <p:nvGrpSpPr>
          <p:cNvPr id="6" name="组合 5"/>
          <p:cNvGrpSpPr/>
          <p:nvPr/>
        </p:nvGrpSpPr>
        <p:grpSpPr>
          <a:xfrm>
            <a:off x="71438" y="4465673"/>
            <a:ext cx="4048904" cy="1063603"/>
            <a:chOff x="0" y="3000395"/>
            <a:chExt cx="6096000" cy="1063603"/>
          </a:xfrm>
          <a:scene3d>
            <a:camera prst="orthographicFront">
              <a:rot lat="0" lon="0" rev="0"/>
            </a:camera>
            <a:lightRig rig="glow" dir="t">
              <a:rot lat="0" lon="0" rev="14100000"/>
            </a:lightRig>
          </a:scene3d>
        </p:grpSpPr>
        <p:sp>
          <p:nvSpPr>
            <p:cNvPr id="7" name="梯形 6"/>
            <p:cNvSpPr/>
            <p:nvPr/>
          </p:nvSpPr>
          <p:spPr>
            <a:xfrm>
              <a:off x="0" y="3143271"/>
              <a:ext cx="6096000" cy="920727"/>
            </a:xfrm>
            <a:prstGeom prst="trapezoid">
              <a:avLst>
                <a:gd name="adj" fmla="val 75000"/>
              </a:avLst>
            </a:prstGeom>
            <a:solidFill>
              <a:srgbClr val="4BACC6">
                <a:hueOff val="-9933876"/>
                <a:satOff val="39811"/>
                <a:lumOff val="8628"/>
                <a:alphaOff val="0"/>
              </a:srgbClr>
            </a:solidFill>
            <a:ln w="12700" cap="flat" cmpd="sng" algn="ctr">
              <a:noFill/>
              <a:prstDash val="solid"/>
            </a:ln>
            <a:effectLst/>
            <a:sp3d prstMaterial="softEdge">
              <a:bevelT w="127000" prst="artDeco"/>
            </a:sp3d>
          </p:spPr>
        </p:sp>
        <p:sp>
          <p:nvSpPr>
            <p:cNvPr id="8" name="梯形 6"/>
            <p:cNvSpPr/>
            <p:nvPr/>
          </p:nvSpPr>
          <p:spPr>
            <a:xfrm>
              <a:off x="1066799" y="3000395"/>
              <a:ext cx="3962401" cy="1063603"/>
            </a:xfrm>
            <a:prstGeom prst="rect">
              <a:avLst/>
            </a:prstGeom>
            <a:noFill/>
            <a:ln>
              <a:noFill/>
            </a:ln>
            <a:effectLst/>
            <a:sp3d/>
          </p:spPr>
          <p:txBody>
            <a:bodyPr spcFirstLastPara="0" vert="horz" wrap="square" lIns="35560" tIns="35560" rIns="35560" bIns="35560" numCol="1" spcCol="1270" anchor="ctr" anchorCtr="0">
              <a:noAutofit/>
            </a:bodyPr>
            <a:lstStyle/>
            <a:p>
              <a:pPr marL="0" marR="0" lvl="0" indent="0" algn="ctr" defTabSz="1244600" eaLnBrk="1" fontAlgn="auto" latinLnBrk="0" hangingPunct="1">
                <a:lnSpc>
                  <a:spcPct val="90000"/>
                </a:lnSpc>
                <a:spcBef>
                  <a:spcPct val="0"/>
                </a:spcBef>
                <a:spcAft>
                  <a:spcPct val="35000"/>
                </a:spcAft>
                <a:buClrTx/>
                <a:buSzTx/>
                <a:buFontTx/>
                <a:buNone/>
                <a:tabLst/>
                <a:defRPr/>
              </a:pPr>
              <a:r>
                <a:rPr kumimoji="0" lang="zh-CN" altLang="en-US" sz="2800" b="1" i="0" u="none" strike="noStrike" kern="1200" cap="none" spc="0" normalizeH="0" baseline="0" noProof="0" dirty="0" smtClean="0">
                  <a:ln>
                    <a:noFill/>
                  </a:ln>
                  <a:solidFill>
                    <a:sysClr val="window" lastClr="FFFFFF"/>
                  </a:solidFill>
                  <a:effectLst/>
                  <a:uLnTx/>
                  <a:uFillTx/>
                  <a:latin typeface="Perpetua"/>
                  <a:ea typeface="宋体"/>
                  <a:cs typeface="+mn-cs"/>
                </a:rPr>
                <a:t>车站</a:t>
              </a:r>
              <a:r>
                <a:rPr kumimoji="0" lang="en-US" altLang="zh-CN" sz="2800" b="1" i="0" u="none" strike="noStrike" kern="1200" cap="none" spc="0" normalizeH="0" baseline="0" noProof="0" dirty="0" smtClean="0">
                  <a:ln>
                    <a:noFill/>
                  </a:ln>
                  <a:solidFill>
                    <a:sysClr val="window" lastClr="FFFFFF"/>
                  </a:solidFill>
                  <a:effectLst/>
                  <a:uLnTx/>
                  <a:uFillTx/>
                  <a:latin typeface="Perpetua"/>
                  <a:ea typeface="宋体"/>
                  <a:cs typeface="+mn-cs"/>
                </a:rPr>
                <a:t>ATS</a:t>
              </a:r>
              <a:endParaRPr kumimoji="0" lang="zh-CN" altLang="en-US" sz="2800" b="1" i="0" u="none" strike="noStrike" kern="1200" cap="none" spc="0" normalizeH="0" baseline="0" noProof="0" dirty="0">
                <a:ln>
                  <a:noFill/>
                </a:ln>
                <a:solidFill>
                  <a:sysClr val="window" lastClr="FFFFFF"/>
                </a:solidFill>
                <a:effectLst/>
                <a:uLnTx/>
                <a:uFillTx/>
                <a:latin typeface="Perpetua"/>
                <a:ea typeface="宋体"/>
                <a:cs typeface="+mn-cs"/>
              </a:endParaRPr>
            </a:p>
          </p:txBody>
        </p:sp>
      </p:grpSp>
      <p:pic>
        <p:nvPicPr>
          <p:cNvPr id="9" name="图片 2" descr="image6.jpeg"/>
          <p:cNvPicPr>
            <a:picLocks noChangeAspect="1"/>
          </p:cNvPicPr>
          <p:nvPr/>
        </p:nvPicPr>
        <p:blipFill>
          <a:blip r:embed="rId2"/>
          <a:srcRect l="1869" t="1657" r="935" b="1542"/>
          <a:stretch>
            <a:fillRect/>
          </a:stretch>
        </p:blipFill>
        <p:spPr bwMode="auto">
          <a:xfrm>
            <a:off x="3477400" y="1519626"/>
            <a:ext cx="7224314" cy="4581154"/>
          </a:xfrm>
          <a:prstGeom prst="rect">
            <a:avLst/>
          </a:prstGeom>
          <a:noFill/>
          <a:ln w="9525">
            <a:noFill/>
            <a:miter lim="800000"/>
            <a:headEnd/>
            <a:tailEnd/>
          </a:ln>
        </p:spPr>
      </p:pic>
      <p:grpSp>
        <p:nvGrpSpPr>
          <p:cNvPr id="10" name="组合 9"/>
          <p:cNvGrpSpPr/>
          <p:nvPr/>
        </p:nvGrpSpPr>
        <p:grpSpPr>
          <a:xfrm>
            <a:off x="3489016" y="1671624"/>
            <a:ext cx="7286676" cy="1357322"/>
            <a:chOff x="214282" y="1214422"/>
            <a:chExt cx="8643998" cy="2357454"/>
          </a:xfrm>
        </p:grpSpPr>
        <p:sp>
          <p:nvSpPr>
            <p:cNvPr id="11" name="圆角矩形 10"/>
            <p:cNvSpPr/>
            <p:nvPr/>
          </p:nvSpPr>
          <p:spPr>
            <a:xfrm>
              <a:off x="214282" y="1214422"/>
              <a:ext cx="8643998" cy="2357454"/>
            </a:xfrm>
            <a:prstGeom prst="roundRect">
              <a:avLst/>
            </a:prstGeom>
            <a:noFill/>
            <a:ln w="28575"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erpetua"/>
                <a:ea typeface="宋体"/>
                <a:cs typeface="+mn-cs"/>
              </a:endParaRPr>
            </a:p>
          </p:txBody>
        </p:sp>
        <p:sp>
          <p:nvSpPr>
            <p:cNvPr id="12" name="矩形 11"/>
            <p:cNvSpPr/>
            <p:nvPr/>
          </p:nvSpPr>
          <p:spPr>
            <a:xfrm>
              <a:off x="1500166" y="1214422"/>
              <a:ext cx="2537040" cy="584775"/>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50" normalizeH="0" baseline="0" noProof="0" dirty="0" smtClean="0">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uLnTx/>
                  <a:uFillTx/>
                </a:rPr>
                <a:t>控制中心</a:t>
              </a:r>
              <a:r>
                <a:rPr kumimoji="0" lang="en-US" altLang="zh-CN" sz="3200" b="1" i="0" u="none" strike="noStrike" kern="0" cap="none" spc="50" normalizeH="0" baseline="0" noProof="0" dirty="0" smtClean="0">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uLnTx/>
                  <a:uFillTx/>
                </a:rPr>
                <a:t>ATS</a:t>
              </a:r>
              <a:endParaRPr kumimoji="0" lang="zh-CN" altLang="en-US" sz="3200" b="1" i="0" u="none" strike="noStrike" kern="0" cap="none" spc="50" normalizeH="0" baseline="0" noProof="0" dirty="0">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uLnTx/>
                <a:uFillTx/>
              </a:endParaRPr>
            </a:p>
          </p:txBody>
        </p:sp>
      </p:grpSp>
      <p:grpSp>
        <p:nvGrpSpPr>
          <p:cNvPr id="13" name="组合 12"/>
          <p:cNvGrpSpPr/>
          <p:nvPr/>
        </p:nvGrpSpPr>
        <p:grpSpPr>
          <a:xfrm>
            <a:off x="4682202" y="5113636"/>
            <a:ext cx="6022019" cy="987143"/>
            <a:chOff x="1643042" y="4929198"/>
            <a:chExt cx="7143768" cy="1714512"/>
          </a:xfrm>
        </p:grpSpPr>
        <p:sp>
          <p:nvSpPr>
            <p:cNvPr id="14" name="圆角矩形 13"/>
            <p:cNvSpPr/>
            <p:nvPr/>
          </p:nvSpPr>
          <p:spPr>
            <a:xfrm>
              <a:off x="1643042" y="4929198"/>
              <a:ext cx="7143768" cy="1714512"/>
            </a:xfrm>
            <a:prstGeom prst="roundRect">
              <a:avLst/>
            </a:prstGeom>
            <a:noFill/>
            <a:ln w="28575" cap="flat" cmpd="sng" algn="ctr">
              <a:solidFill>
                <a:srgbClr val="00B0F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erpetua"/>
                <a:ea typeface="宋体"/>
                <a:cs typeface="+mn-cs"/>
              </a:endParaRPr>
            </a:p>
          </p:txBody>
        </p:sp>
        <p:sp>
          <p:nvSpPr>
            <p:cNvPr id="15" name="矩形 14"/>
            <p:cNvSpPr/>
            <p:nvPr/>
          </p:nvSpPr>
          <p:spPr>
            <a:xfrm>
              <a:off x="4429124" y="5357826"/>
              <a:ext cx="1668214" cy="584775"/>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all" spc="0" normalizeH="0" baseline="0" noProof="0" dirty="0" smtClean="0">
                  <a:ln/>
                  <a:solidFill>
                    <a:srgbClr val="4F81BD"/>
                  </a:solidFill>
                  <a:effectLst>
                    <a:outerShdw blurRad="19685" dist="12700" dir="5400000" algn="tl" rotWithShape="0">
                      <a:srgbClr val="4F81BD">
                        <a:satMod val="130000"/>
                        <a:alpha val="60000"/>
                      </a:srgbClr>
                    </a:outerShdw>
                    <a:reflection blurRad="10000" stA="55000" endPos="48000" dist="500" dir="5400000" sy="-100000" algn="bl" rotWithShape="0"/>
                  </a:effectLst>
                  <a:uLnTx/>
                  <a:uFillTx/>
                </a:rPr>
                <a:t>车站</a:t>
              </a:r>
              <a:r>
                <a:rPr kumimoji="0" lang="en-US" altLang="zh-CN" sz="3200" b="1" i="0" u="none" strike="noStrike" kern="0" cap="all" spc="0" normalizeH="0" baseline="0" noProof="0" dirty="0" smtClean="0">
                  <a:ln/>
                  <a:solidFill>
                    <a:srgbClr val="4F81BD"/>
                  </a:solidFill>
                  <a:effectLst>
                    <a:outerShdw blurRad="19685" dist="12700" dir="5400000" algn="tl" rotWithShape="0">
                      <a:srgbClr val="4F81BD">
                        <a:satMod val="130000"/>
                        <a:alpha val="60000"/>
                      </a:srgbClr>
                    </a:outerShdw>
                    <a:reflection blurRad="10000" stA="55000" endPos="48000" dist="500" dir="5400000" sy="-100000" algn="bl" rotWithShape="0"/>
                  </a:effectLst>
                  <a:uLnTx/>
                  <a:uFillTx/>
                </a:rPr>
                <a:t>ATS</a:t>
              </a:r>
              <a:endParaRPr kumimoji="0" lang="zh-CN" altLang="en-US" sz="3200" b="1" i="0" u="none" strike="noStrike" kern="0" cap="all" spc="0" normalizeH="0" baseline="0" noProof="0" dirty="0">
                <a:ln/>
                <a:solidFill>
                  <a:srgbClr val="4F81BD"/>
                </a:solidFill>
                <a:effectLst>
                  <a:outerShdw blurRad="19685" dist="12700" dir="5400000" algn="tl" rotWithShape="0">
                    <a:srgbClr val="4F81BD">
                      <a:satMod val="130000"/>
                      <a:alpha val="60000"/>
                    </a:srgbClr>
                  </a:outerShdw>
                  <a:reflection blurRad="10000" stA="55000" endPos="48000" dist="500" dir="5400000" sy="-100000" algn="bl" rotWithShape="0"/>
                </a:effectLst>
                <a:uLnTx/>
                <a:uFillTx/>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3806751"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二、</a:t>
            </a:r>
            <a:r>
              <a:rPr lang="en-US" altLang="zh-CN" sz="2800" b="1" dirty="0" smtClean="0">
                <a:solidFill>
                  <a:srgbClr val="0070C0"/>
                </a:solidFill>
                <a:latin typeface="微软雅黑" pitchFamily="34" charset="-122"/>
                <a:ea typeface="微软雅黑" pitchFamily="34" charset="-122"/>
                <a:sym typeface="Arial" pitchFamily="34" charset="0"/>
              </a:rPr>
              <a:t>ATS</a:t>
            </a:r>
            <a:r>
              <a:rPr lang="zh-CN" altLang="en-US" sz="2800" b="1" dirty="0" smtClean="0">
                <a:solidFill>
                  <a:srgbClr val="0070C0"/>
                </a:solidFill>
                <a:latin typeface="微软雅黑" pitchFamily="34" charset="-122"/>
                <a:ea typeface="微软雅黑" pitchFamily="34" charset="-122"/>
                <a:sym typeface="Arial" pitchFamily="34" charset="0"/>
              </a:rPr>
              <a:t>系统设备组成</a:t>
            </a:r>
            <a:endParaRPr lang="zh-CN" altLang="en-US" sz="2800" b="1" dirty="0" smtClean="0">
              <a:solidFill>
                <a:srgbClr val="0070C0"/>
              </a:solidFill>
              <a:latin typeface="微软雅黑" pitchFamily="34" charset="-122"/>
              <a:ea typeface="微软雅黑" pitchFamily="34" charset="-122"/>
              <a:sym typeface="Arial" pitchFamily="34" charset="0"/>
            </a:endParaRPr>
          </a:p>
        </p:txBody>
      </p:sp>
      <p:pic>
        <p:nvPicPr>
          <p:cNvPr id="3" name="图片 2" descr="image6.jpeg"/>
          <p:cNvPicPr>
            <a:picLocks noChangeAspect="1"/>
          </p:cNvPicPr>
          <p:nvPr/>
        </p:nvPicPr>
        <p:blipFill>
          <a:blip r:embed="rId2"/>
          <a:srcRect l="1869" t="1657" r="935" b="1542"/>
          <a:stretch>
            <a:fillRect/>
          </a:stretch>
        </p:blipFill>
        <p:spPr bwMode="auto">
          <a:xfrm>
            <a:off x="1262822" y="1171558"/>
            <a:ext cx="8643998" cy="5481417"/>
          </a:xfrm>
          <a:prstGeom prst="rect">
            <a:avLst/>
          </a:prstGeom>
          <a:noFill/>
          <a:ln w="9525">
            <a:noFill/>
            <a:miter lim="800000"/>
            <a:headEnd/>
            <a:tailEnd/>
          </a:ln>
        </p:spPr>
      </p:pic>
      <p:grpSp>
        <p:nvGrpSpPr>
          <p:cNvPr id="4" name="组合 13"/>
          <p:cNvGrpSpPr/>
          <p:nvPr/>
        </p:nvGrpSpPr>
        <p:grpSpPr>
          <a:xfrm>
            <a:off x="3977466" y="2814632"/>
            <a:ext cx="4857784" cy="2571768"/>
            <a:chOff x="2786050" y="3071810"/>
            <a:chExt cx="4714908" cy="2428892"/>
          </a:xfrm>
        </p:grpSpPr>
        <p:sp>
          <p:nvSpPr>
            <p:cNvPr id="5" name="下箭头 4"/>
            <p:cNvSpPr/>
            <p:nvPr/>
          </p:nvSpPr>
          <p:spPr>
            <a:xfrm>
              <a:off x="5429256" y="3071810"/>
              <a:ext cx="357190" cy="1500198"/>
            </a:xfrm>
            <a:prstGeom prst="downArrow">
              <a:avLst/>
            </a:prstGeom>
            <a:solidFill>
              <a:srgbClr val="FF990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上箭头 5"/>
            <p:cNvSpPr/>
            <p:nvPr/>
          </p:nvSpPr>
          <p:spPr>
            <a:xfrm rot="10800000">
              <a:off x="2786050" y="5000636"/>
              <a:ext cx="2071702" cy="500066"/>
            </a:xfrm>
            <a:prstGeom prst="bentUpArrow">
              <a:avLst>
                <a:gd name="adj1" fmla="val 27650"/>
                <a:gd name="adj2" fmla="val 25000"/>
                <a:gd name="adj3" fmla="val 25000"/>
              </a:avLst>
            </a:prstGeom>
            <a:solidFill>
              <a:srgbClr val="FF990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直角上箭头 6"/>
            <p:cNvSpPr/>
            <p:nvPr/>
          </p:nvSpPr>
          <p:spPr>
            <a:xfrm rot="10800000" flipH="1">
              <a:off x="6429388" y="5000636"/>
              <a:ext cx="1071570" cy="500066"/>
            </a:xfrm>
            <a:prstGeom prst="bentUpArrow">
              <a:avLst>
                <a:gd name="adj1" fmla="val 27650"/>
                <a:gd name="adj2" fmla="val 25000"/>
                <a:gd name="adj3" fmla="val 25000"/>
              </a:avLst>
            </a:prstGeom>
            <a:solidFill>
              <a:srgbClr val="FF990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4929190" y="4572008"/>
              <a:ext cx="1500198" cy="857256"/>
            </a:xfrm>
            <a:prstGeom prst="ellipse">
              <a:avLst/>
            </a:prstGeom>
            <a:noFill/>
            <a:ln w="28575">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3806751"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二、</a:t>
            </a:r>
            <a:r>
              <a:rPr lang="en-US" altLang="zh-CN" sz="2800" b="1" dirty="0" smtClean="0">
                <a:solidFill>
                  <a:srgbClr val="0070C0"/>
                </a:solidFill>
                <a:latin typeface="微软雅黑" pitchFamily="34" charset="-122"/>
                <a:ea typeface="微软雅黑" pitchFamily="34" charset="-122"/>
                <a:sym typeface="Arial" pitchFamily="34" charset="0"/>
              </a:rPr>
              <a:t>ATS</a:t>
            </a:r>
            <a:r>
              <a:rPr lang="zh-CN" altLang="en-US" sz="2800" b="1" dirty="0" smtClean="0">
                <a:solidFill>
                  <a:srgbClr val="0070C0"/>
                </a:solidFill>
                <a:latin typeface="微软雅黑" pitchFamily="34" charset="-122"/>
                <a:ea typeface="微软雅黑" pitchFamily="34" charset="-122"/>
                <a:sym typeface="Arial" pitchFamily="34" charset="0"/>
              </a:rPr>
              <a:t>系统设备组成</a:t>
            </a:r>
            <a:endParaRPr lang="zh-CN" altLang="en-US" sz="2800" b="1" dirty="0" smtClean="0">
              <a:solidFill>
                <a:srgbClr val="0070C0"/>
              </a:solidFill>
              <a:latin typeface="微软雅黑" pitchFamily="34" charset="-122"/>
              <a:ea typeface="微软雅黑" pitchFamily="34" charset="-122"/>
              <a:sym typeface="Arial" pitchFamily="34" charset="0"/>
            </a:endParaRPr>
          </a:p>
        </p:txBody>
      </p:sp>
      <p:sp>
        <p:nvSpPr>
          <p:cNvPr id="3" name="TextBox 2"/>
          <p:cNvSpPr txBox="1"/>
          <p:nvPr/>
        </p:nvSpPr>
        <p:spPr>
          <a:xfrm>
            <a:off x="334128" y="1171558"/>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1</a:t>
            </a:r>
            <a:r>
              <a:rPr lang="zh-CN" altLang="en-US" sz="2400" b="1" dirty="0" smtClean="0">
                <a:solidFill>
                  <a:srgbClr val="333399"/>
                </a:solidFill>
                <a:latin typeface="Times New Roman" pitchFamily="18" charset="0"/>
                <a:ea typeface="+mj-ea"/>
                <a:cs typeface="Times New Roman" pitchFamily="18" charset="0"/>
              </a:rPr>
              <a:t>）控制中心设备</a:t>
            </a:r>
          </a:p>
        </p:txBody>
      </p:sp>
      <p:sp>
        <p:nvSpPr>
          <p:cNvPr id="4" name="Rectangle 1"/>
          <p:cNvSpPr>
            <a:spLocks noChangeArrowheads="1"/>
          </p:cNvSpPr>
          <p:nvPr/>
        </p:nvSpPr>
        <p:spPr bwMode="auto">
          <a:xfrm>
            <a:off x="477004" y="1671624"/>
            <a:ext cx="11215766"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base">
              <a:spcBef>
                <a:spcPct val="0"/>
              </a:spcBef>
              <a:spcAft>
                <a:spcPct val="0"/>
              </a:spcAft>
              <a:defRPr/>
            </a:pPr>
            <a:r>
              <a:rPr lang="zh-CN" altLang="en-US" sz="2400" b="1" kern="0" dirty="0" smtClean="0">
                <a:latin typeface="Times New Roman" pitchFamily="18" charset="0"/>
                <a:ea typeface="+mj-ea"/>
                <a:cs typeface="Times New Roman" pitchFamily="18" charset="0"/>
              </a:rPr>
              <a:t>        控制中心设备属于</a:t>
            </a:r>
            <a:r>
              <a:rPr lang="en-US" altLang="zh-CN" sz="2400" b="1" kern="0" dirty="0" smtClean="0">
                <a:latin typeface="Times New Roman" pitchFamily="18" charset="0"/>
                <a:ea typeface="+mj-ea"/>
                <a:cs typeface="Times New Roman" pitchFamily="18" charset="0"/>
              </a:rPr>
              <a:t>ATS</a:t>
            </a:r>
            <a:r>
              <a:rPr lang="zh-CN" altLang="en-US" sz="2400" b="1" kern="0" dirty="0" smtClean="0">
                <a:latin typeface="Times New Roman" pitchFamily="18" charset="0"/>
                <a:ea typeface="+mj-ea"/>
                <a:cs typeface="Times New Roman" pitchFamily="18" charset="0"/>
              </a:rPr>
              <a:t>系统，是</a:t>
            </a:r>
            <a:r>
              <a:rPr lang="en-US" altLang="zh-CN" sz="2400" b="1" kern="0" dirty="0" smtClean="0">
                <a:latin typeface="Times New Roman" pitchFamily="18" charset="0"/>
                <a:ea typeface="+mj-ea"/>
                <a:cs typeface="Times New Roman" pitchFamily="18" charset="0"/>
              </a:rPr>
              <a:t>ATC</a:t>
            </a:r>
            <a:r>
              <a:rPr lang="zh-CN" altLang="en-US" sz="2400" b="1" kern="0" dirty="0" smtClean="0">
                <a:latin typeface="Times New Roman" pitchFamily="18" charset="0"/>
                <a:ea typeface="+mj-ea"/>
                <a:cs typeface="Times New Roman" pitchFamily="18" charset="0"/>
              </a:rPr>
              <a:t>的核心。用于状态表示、运行控制、运行调整、车次追踪、时刻表编制及运行图绘制、运行报告、调度员培训、与其他系统的接口。</a:t>
            </a:r>
          </a:p>
        </p:txBody>
      </p:sp>
      <p:pic>
        <p:nvPicPr>
          <p:cNvPr id="6" name="图片 5" descr="C:\Users\Administrator\AppData\Roaming\Tencent\Users\603359521\QQ\WinTemp\RichOle\EP(Q8{)%]PS_RWKQYYS(TOT.png"/>
          <p:cNvPicPr/>
          <p:nvPr/>
        </p:nvPicPr>
        <p:blipFill>
          <a:blip r:embed="rId2" cstate="print"/>
          <a:srcRect/>
          <a:stretch>
            <a:fillRect/>
          </a:stretch>
        </p:blipFill>
        <p:spPr bwMode="auto">
          <a:xfrm>
            <a:off x="1214414" y="2886070"/>
            <a:ext cx="9835414" cy="431483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 name="ISPRING_SCORM_RATE_SLIDES" val="1"/>
  <p:tag name="ISPRING_ULTRA_SCORM_SLIDE_COUNT" val="1"/>
</p:tagLst>
</file>

<file path=ppt/theme/theme1.xml><?xml version="1.0" encoding="utf-8"?>
<a:theme xmlns:a="http://schemas.openxmlformats.org/drawingml/2006/main" name="Office 主题">
  <a:themeElements>
    <a:clrScheme name="自定义 238">
      <a:dk1>
        <a:sysClr val="windowText" lastClr="000000"/>
      </a:dk1>
      <a:lt1>
        <a:sysClr val="window" lastClr="FFFFFF"/>
      </a:lt1>
      <a:dk2>
        <a:srgbClr val="1F497D"/>
      </a:dk2>
      <a:lt2>
        <a:srgbClr val="EEECE1"/>
      </a:lt2>
      <a:accent1>
        <a:srgbClr val="00AEEE"/>
      </a:accent1>
      <a:accent2>
        <a:srgbClr val="E83828"/>
      </a:accent2>
      <a:accent3>
        <a:srgbClr val="72CD4F"/>
      </a:accent3>
      <a:accent4>
        <a:srgbClr val="FE9800"/>
      </a:accent4>
      <a:accent5>
        <a:srgbClr val="7F7F7F"/>
      </a:accent5>
      <a:accent6>
        <a:srgbClr val="7F7F7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7250</TotalTime>
  <Words>2447</Words>
  <Application>Microsoft Office PowerPoint</Application>
  <PresentationFormat>自定义</PresentationFormat>
  <Paragraphs>219</Paragraphs>
  <Slides>47</Slides>
  <Notes>3</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47</vt:i4>
      </vt:variant>
    </vt:vector>
  </HeadingPairs>
  <TitlesOfParts>
    <vt:vector size="49" baseType="lpstr">
      <vt:lpstr>Office 主题</vt:lpstr>
      <vt:lpstr>Visio</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lpstr>幻灯片 37</vt:lpstr>
      <vt:lpstr>幻灯片 38</vt:lpstr>
      <vt:lpstr>幻灯片 39</vt:lpstr>
      <vt:lpstr>幻灯片 40</vt:lpstr>
      <vt:lpstr>幻灯片 41</vt:lpstr>
      <vt:lpstr>幻灯片 42</vt:lpstr>
      <vt:lpstr>幻灯片 43</vt:lpstr>
      <vt:lpstr>幻灯片 44</vt:lpstr>
      <vt:lpstr>幻灯片 45</vt:lpstr>
      <vt:lpstr>幻灯片 46</vt:lpstr>
      <vt:lpstr>幻灯片 47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李培俊</dc:creator>
  <cp:lastModifiedBy>Administrator</cp:lastModifiedBy>
  <cp:revision>794</cp:revision>
  <dcterms:created xsi:type="dcterms:W3CDTF">2015-10-16T03:54:15Z</dcterms:created>
  <dcterms:modified xsi:type="dcterms:W3CDTF">2019-05-11T06:15:22Z</dcterms:modified>
</cp:coreProperties>
</file>